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g" ContentType="image/jpg"/>
  <Override PartName="/ppt/media/image20.jpg" ContentType="image/jpg"/>
  <Override PartName="/ppt/media/image44.jpg" ContentType="image/jpg"/>
  <Override PartName="/ppt/media/image66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8" r:id="rId41"/>
  </p:sldIdLst>
  <p:sldSz cx="9144000" cy="6858000" type="screen4x3"/>
  <p:notesSz cx="9144000" cy="68580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ar-IQ" spc="-5" smtClean="0"/>
              <a:t>‹#›</a:t>
            </a:fld>
            <a:endParaRPr lang="ar-IQ" spc="-5" dirty="0"/>
          </a:p>
        </p:txBody>
      </p:sp>
    </p:spTree>
    <p:extLst>
      <p:ext uri="{BB962C8B-B14F-4D97-AF65-F5344CB8AC3E}">
        <p14:creationId xmlns:p14="http://schemas.microsoft.com/office/powerpoint/2010/main" val="2674843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ar-IQ" spc="-5" smtClean="0"/>
              <a:t>‹#›</a:t>
            </a:fld>
            <a:endParaRPr lang="ar-IQ" spc="-5" dirty="0"/>
          </a:p>
        </p:txBody>
      </p:sp>
    </p:spTree>
    <p:extLst>
      <p:ext uri="{BB962C8B-B14F-4D97-AF65-F5344CB8AC3E}">
        <p14:creationId xmlns:p14="http://schemas.microsoft.com/office/powerpoint/2010/main" val="4081660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ar-IQ" spc="-5" smtClean="0"/>
              <a:t>‹#›</a:t>
            </a:fld>
            <a:endParaRPr lang="ar-IQ" spc="-5" dirty="0"/>
          </a:p>
        </p:txBody>
      </p:sp>
    </p:spTree>
    <p:extLst>
      <p:ext uri="{BB962C8B-B14F-4D97-AF65-F5344CB8AC3E}">
        <p14:creationId xmlns:p14="http://schemas.microsoft.com/office/powerpoint/2010/main" val="230841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ar-IQ" spc="-5" smtClean="0"/>
              <a:t>‹#›</a:t>
            </a:fld>
            <a:endParaRPr lang="ar-IQ" spc="-5" dirty="0"/>
          </a:p>
        </p:txBody>
      </p:sp>
    </p:spTree>
    <p:extLst>
      <p:ext uri="{BB962C8B-B14F-4D97-AF65-F5344CB8AC3E}">
        <p14:creationId xmlns:p14="http://schemas.microsoft.com/office/powerpoint/2010/main" val="977327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ar-IQ" spc="-5" smtClean="0"/>
              <a:t>‹#›</a:t>
            </a:fld>
            <a:endParaRPr lang="ar-IQ" spc="-5" dirty="0"/>
          </a:p>
        </p:txBody>
      </p:sp>
    </p:spTree>
    <p:extLst>
      <p:ext uri="{BB962C8B-B14F-4D97-AF65-F5344CB8AC3E}">
        <p14:creationId xmlns:p14="http://schemas.microsoft.com/office/powerpoint/2010/main" val="1092857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ar-IQ" spc="-5" smtClean="0"/>
              <a:t>‹#›</a:t>
            </a:fld>
            <a:endParaRPr lang="ar-IQ" spc="-5" dirty="0"/>
          </a:p>
        </p:txBody>
      </p:sp>
    </p:spTree>
    <p:extLst>
      <p:ext uri="{BB962C8B-B14F-4D97-AF65-F5344CB8AC3E}">
        <p14:creationId xmlns:p14="http://schemas.microsoft.com/office/powerpoint/2010/main" val="2225763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ar-IQ" spc="-5" smtClean="0"/>
              <a:t>‹#›</a:t>
            </a:fld>
            <a:endParaRPr lang="ar-IQ" spc="-5" dirty="0"/>
          </a:p>
        </p:txBody>
      </p:sp>
    </p:spTree>
    <p:extLst>
      <p:ext uri="{BB962C8B-B14F-4D97-AF65-F5344CB8AC3E}">
        <p14:creationId xmlns:p14="http://schemas.microsoft.com/office/powerpoint/2010/main" val="460477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ar-IQ" spc="-5" smtClean="0"/>
              <a:t>‹#›</a:t>
            </a:fld>
            <a:endParaRPr lang="ar-IQ" spc="-5" dirty="0"/>
          </a:p>
        </p:txBody>
      </p:sp>
    </p:spTree>
    <p:extLst>
      <p:ext uri="{BB962C8B-B14F-4D97-AF65-F5344CB8AC3E}">
        <p14:creationId xmlns:p14="http://schemas.microsoft.com/office/powerpoint/2010/main" val="2968651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ar-IQ" spc="-5" smtClean="0"/>
              <a:t>‹#›</a:t>
            </a:fld>
            <a:endParaRPr lang="ar-IQ" spc="-5" dirty="0"/>
          </a:p>
        </p:txBody>
      </p:sp>
    </p:spTree>
    <p:extLst>
      <p:ext uri="{BB962C8B-B14F-4D97-AF65-F5344CB8AC3E}">
        <p14:creationId xmlns:p14="http://schemas.microsoft.com/office/powerpoint/2010/main" val="2473424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ar-IQ" spc="-5" smtClean="0"/>
              <a:t>‹#›</a:t>
            </a:fld>
            <a:endParaRPr lang="ar-IQ" spc="-5" dirty="0"/>
          </a:p>
        </p:txBody>
      </p:sp>
    </p:spTree>
    <p:extLst>
      <p:ext uri="{BB962C8B-B14F-4D97-AF65-F5344CB8AC3E}">
        <p14:creationId xmlns:p14="http://schemas.microsoft.com/office/powerpoint/2010/main" val="1936835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ar-IQ" spc="-5" smtClean="0"/>
              <a:t>‹#›</a:t>
            </a:fld>
            <a:endParaRPr lang="ar-IQ" spc="-5" dirty="0"/>
          </a:p>
        </p:txBody>
      </p:sp>
    </p:spTree>
    <p:extLst>
      <p:ext uri="{BB962C8B-B14F-4D97-AF65-F5344CB8AC3E}">
        <p14:creationId xmlns:p14="http://schemas.microsoft.com/office/powerpoint/2010/main" val="1584479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ar-IQ" spc="-5" smtClean="0"/>
              <a:t>‹#›</a:t>
            </a:fld>
            <a:endParaRPr lang="ar-IQ" spc="-5" dirty="0"/>
          </a:p>
        </p:txBody>
      </p:sp>
    </p:spTree>
    <p:extLst>
      <p:ext uri="{BB962C8B-B14F-4D97-AF65-F5344CB8AC3E}">
        <p14:creationId xmlns:p14="http://schemas.microsoft.com/office/powerpoint/2010/main" val="2799267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2.jp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22.png"/><Relationship Id="rId7" Type="http://schemas.openxmlformats.org/officeDocument/2006/relationships/image" Target="../media/image3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7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7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1.png"/><Relationship Id="rId7" Type="http://schemas.openxmlformats.org/officeDocument/2006/relationships/image" Target="../media/image3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4.png"/><Relationship Id="rId10" Type="http://schemas.openxmlformats.org/officeDocument/2006/relationships/image" Target="../media/image2.jpg"/><Relationship Id="rId4" Type="http://schemas.openxmlformats.org/officeDocument/2006/relationships/image" Target="../media/image22.png"/><Relationship Id="rId9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21.png"/><Relationship Id="rId7" Type="http://schemas.openxmlformats.org/officeDocument/2006/relationships/image" Target="../media/image4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4.pn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image" Target="../media/image45.png"/><Relationship Id="rId21" Type="http://schemas.openxmlformats.org/officeDocument/2006/relationships/image" Target="../media/image63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image" Target="../media/image44.jp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24" Type="http://schemas.openxmlformats.org/officeDocument/2006/relationships/image" Target="../media/image2.jp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23" Type="http://schemas.openxmlformats.org/officeDocument/2006/relationships/image" Target="../media/image65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Relationship Id="rId22" Type="http://schemas.openxmlformats.org/officeDocument/2006/relationships/image" Target="../media/image6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6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12" Type="http://schemas.openxmlformats.org/officeDocument/2006/relationships/image" Target="../media/image2.jp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82.png"/><Relationship Id="rId5" Type="http://schemas.openxmlformats.org/officeDocument/2006/relationships/image" Target="../media/image77.png"/><Relationship Id="rId10" Type="http://schemas.openxmlformats.org/officeDocument/2006/relationships/image" Target="../media/image81.png"/><Relationship Id="rId4" Type="http://schemas.openxmlformats.org/officeDocument/2006/relationships/image" Target="../media/image76.png"/><Relationship Id="rId9" Type="http://schemas.openxmlformats.org/officeDocument/2006/relationships/image" Target="../media/image8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4.png"/><Relationship Id="rId7" Type="http://schemas.openxmlformats.org/officeDocument/2006/relationships/image" Target="../media/image87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2.jpg"/><Relationship Id="rId5" Type="http://schemas.openxmlformats.org/officeDocument/2006/relationships/image" Target="../media/image86.png"/><Relationship Id="rId10" Type="http://schemas.openxmlformats.org/officeDocument/2006/relationships/image" Target="../media/image90.png"/><Relationship Id="rId4" Type="http://schemas.openxmlformats.org/officeDocument/2006/relationships/image" Target="../media/image85.png"/><Relationship Id="rId9" Type="http://schemas.openxmlformats.org/officeDocument/2006/relationships/image" Target="../media/image8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8787510" y="6537147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B8A4AD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284923" y="4100988"/>
            <a:ext cx="621601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FF0000"/>
                </a:solidFill>
              </a:rPr>
              <a:t>Biomedical</a:t>
            </a:r>
            <a:r>
              <a:rPr sz="5400" spc="-100" dirty="0">
                <a:solidFill>
                  <a:srgbClr val="FF0000"/>
                </a:solidFill>
              </a:rPr>
              <a:t> </a:t>
            </a:r>
            <a:r>
              <a:rPr sz="5400" dirty="0">
                <a:solidFill>
                  <a:srgbClr val="FF0000"/>
                </a:solidFill>
              </a:rPr>
              <a:t>Polymers</a:t>
            </a:r>
            <a:endParaRPr sz="5400" dirty="0"/>
          </a:p>
        </p:txBody>
      </p:sp>
      <p:sp>
        <p:nvSpPr>
          <p:cNvPr id="20" name="object 20"/>
          <p:cNvSpPr txBox="1"/>
          <p:nvPr/>
        </p:nvSpPr>
        <p:spPr>
          <a:xfrm>
            <a:off x="3352800" y="5410200"/>
            <a:ext cx="3189604" cy="8867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7155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6F2F9F"/>
                </a:solidFill>
                <a:latin typeface="Arial"/>
                <a:cs typeface="Arial"/>
              </a:rPr>
              <a:t>PRESENTED </a:t>
            </a:r>
            <a:r>
              <a:rPr sz="2800" spc="-15" dirty="0" smtClean="0">
                <a:solidFill>
                  <a:srgbClr val="6F2F9F"/>
                </a:solidFill>
                <a:latin typeface="Arial"/>
                <a:cs typeface="Arial"/>
              </a:rPr>
              <a:t>BY</a:t>
            </a:r>
            <a:endParaRPr lang="ar-IQ" sz="2800" spc="-15" dirty="0" smtClean="0">
              <a:solidFill>
                <a:srgbClr val="6F2F9F"/>
              </a:solidFill>
              <a:latin typeface="Arial"/>
              <a:cs typeface="Arial"/>
            </a:endParaRPr>
          </a:p>
          <a:p>
            <a:pPr marL="12700" marR="5080" indent="97155">
              <a:lnSpc>
                <a:spcPct val="100000"/>
              </a:lnSpc>
              <a:spcBef>
                <a:spcPts val="95"/>
              </a:spcBef>
            </a:pPr>
            <a:r>
              <a:rPr lang="en-US" sz="2800" spc="-15" dirty="0" smtClean="0">
                <a:solidFill>
                  <a:srgbClr val="6F2F9F"/>
                </a:solidFill>
                <a:latin typeface="Arial"/>
                <a:cs typeface="Arial"/>
              </a:rPr>
              <a:t>Abbas Al-</a:t>
            </a:r>
            <a:r>
              <a:rPr lang="en-US" sz="2800" spc="-15" dirty="0" err="1" smtClean="0">
                <a:solidFill>
                  <a:srgbClr val="6F2F9F"/>
                </a:solidFill>
                <a:latin typeface="Arial"/>
                <a:cs typeface="Arial"/>
              </a:rPr>
              <a:t>Bawee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990600" y="457200"/>
            <a:ext cx="6510338" cy="3212147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 w="12256" cap="flat" cmpd="dbl" algn="ctr">
                  <a:solidFill>
                    <a:srgbClr val="D02E29"/>
                  </a:solidFill>
                  <a:prstDash val="solid"/>
                  <a:miter lim="0"/>
                </a:ln>
                <a:solidFill>
                  <a:sysClr val="windowText" lastClr="000000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University of </a:t>
            </a:r>
            <a:r>
              <a:rPr kumimoji="0" lang="en-US" sz="2800" b="1" i="0" u="none" strike="noStrike" kern="0" cap="none" spc="0" normalizeH="0" baseline="0" noProof="0" dirty="0" err="1">
                <a:ln w="12256" cap="flat" cmpd="dbl" algn="ctr">
                  <a:solidFill>
                    <a:srgbClr val="D02E29"/>
                  </a:solidFill>
                  <a:prstDash val="solid"/>
                  <a:miter lim="0"/>
                </a:ln>
                <a:solidFill>
                  <a:sysClr val="windowText" lastClr="000000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Diyala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 w="12256" cap="flat" cmpd="dbl" algn="ctr">
                  <a:solidFill>
                    <a:srgbClr val="D02E29"/>
                  </a:solidFill>
                  <a:prstDash val="solid"/>
                  <a:miter lim="0"/>
                </a:ln>
                <a:solidFill>
                  <a:sysClr val="windowText" lastClr="000000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Collage of engineering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 w="12256" cap="flat" cmpd="dbl" algn="ctr">
                  <a:solidFill>
                    <a:srgbClr val="D02E29"/>
                  </a:solidFill>
                  <a:prstDash val="solid"/>
                  <a:miter lim="0"/>
                </a:ln>
                <a:solidFill>
                  <a:sysClr val="windowText" lastClr="000000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material </a:t>
            </a:r>
            <a:r>
              <a:rPr kumimoji="0" lang="en-US" sz="2800" b="1" i="0" u="none" strike="noStrike" kern="0" cap="none" spc="0" normalizeH="0" baseline="0" noProof="0" dirty="0" err="1">
                <a:ln w="12256" cap="flat" cmpd="dbl" algn="ctr">
                  <a:solidFill>
                    <a:srgbClr val="D02E29"/>
                  </a:solidFill>
                  <a:prstDash val="solid"/>
                  <a:miter lim="0"/>
                </a:ln>
                <a:solidFill>
                  <a:sysClr val="windowText" lastClr="000000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Dept</a:t>
            </a:r>
            <a:r>
              <a:rPr kumimoji="0" lang="en-US" sz="2800" b="1" i="0" u="none" strike="noStrike" kern="0" cap="none" spc="0" normalizeH="0" baseline="0" noProof="0" dirty="0">
                <a:ln w="12256" cap="flat" cmpd="dbl" algn="ctr">
                  <a:solidFill>
                    <a:srgbClr val="D02E29"/>
                  </a:solidFill>
                  <a:prstDash val="solid"/>
                  <a:miter lim="0"/>
                </a:ln>
                <a:solidFill>
                  <a:sysClr val="windowText" lastClr="000000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 w="12256" cap="flat" cmpd="dbl" algn="ctr">
                  <a:solidFill>
                    <a:srgbClr val="D02E29"/>
                  </a:solidFill>
                  <a:prstDash val="solid"/>
                  <a:miter lim="0"/>
                </a:ln>
                <a:solidFill>
                  <a:sysClr val="windowText" lastClr="000000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Polymers 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 w="12256" cap="flat" cmpd="dbl" algn="ctr">
                  <a:solidFill>
                    <a:srgbClr val="D02E29"/>
                  </a:solidFill>
                  <a:prstDash val="solid"/>
                  <a:miter lim="0"/>
                </a:ln>
                <a:gradFill>
                  <a:gsLst>
                    <a:gs pos="10000">
                      <a:srgbClr val="FBF3F3"/>
                    </a:gs>
                    <a:gs pos="60000">
                      <a:srgbClr val="F3D8D8"/>
                    </a:gs>
                    <a:gs pos="100000">
                      <a:srgbClr val="E38C8A"/>
                    </a:gs>
                  </a:gsLst>
                  <a:lin ang="5400000" scaled="0"/>
                </a:gra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 w="12256" cap="flat" cmpd="dbl" algn="ctr">
                  <a:solidFill>
                    <a:srgbClr val="D02E29"/>
                  </a:solidFill>
                  <a:prstDash val="solid"/>
                  <a:miter lim="0"/>
                </a:ln>
                <a:gradFill>
                  <a:gsLst>
                    <a:gs pos="10000">
                      <a:srgbClr val="FBF3F3"/>
                    </a:gs>
                    <a:gs pos="60000">
                      <a:srgbClr val="F3D8D8"/>
                    </a:gs>
                    <a:gs pos="100000">
                      <a:srgbClr val="E38C8A"/>
                    </a:gs>
                  </a:gsLst>
                  <a:lin ang="5400000" scaled="0"/>
                </a:gra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12256" cap="flat" cmpd="dbl" algn="ctr">
                  <a:solidFill>
                    <a:srgbClr val="D02E29"/>
                  </a:solidFill>
                  <a:prstDash val="solid"/>
                  <a:miter lim="0"/>
                </a:ln>
                <a:gradFill>
                  <a:gsLst>
                    <a:gs pos="10000">
                      <a:srgbClr val="FBF3F3"/>
                    </a:gs>
                    <a:gs pos="60000">
                      <a:srgbClr val="F3D8D8"/>
                    </a:gs>
                    <a:gs pos="100000">
                      <a:srgbClr val="E38C8A"/>
                    </a:gs>
                  </a:gsLst>
                  <a:lin ang="5400000" scaled="0"/>
                </a:gra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874" y="457200"/>
            <a:ext cx="2143125" cy="21431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010399" y="1600200"/>
            <a:ext cx="1828801" cy="251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14094" y="569379"/>
            <a:ext cx="1945639" cy="5200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Colla</a:t>
            </a:r>
            <a:r>
              <a:rPr spc="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10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1228140" y="1502410"/>
            <a:ext cx="5704205" cy="467423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95910" marR="7620" indent="-283845">
              <a:lnSpc>
                <a:spcPts val="3020"/>
              </a:lnSpc>
              <a:spcBef>
                <a:spcPts val="480"/>
              </a:spcBef>
              <a:buClr>
                <a:srgbClr val="B83C68"/>
              </a:buClr>
              <a:buSzPct val="80357"/>
              <a:buFont typeface="Arial"/>
              <a:buChar char="•"/>
              <a:tabLst>
                <a:tab pos="295910" algn="l"/>
                <a:tab pos="296545" algn="l"/>
                <a:tab pos="1536065" algn="l"/>
                <a:tab pos="2005964" algn="l"/>
                <a:tab pos="2889885" algn="l"/>
                <a:tab pos="4682490" algn="l"/>
              </a:tabLst>
            </a:pP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Con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s</a:t>
            </a:r>
            <a:r>
              <a:rPr sz="2800" spc="-15" dirty="0">
                <a:solidFill>
                  <a:srgbClr val="0000CC"/>
                </a:solidFill>
                <a:latin typeface="Times New Roman"/>
                <a:cs typeface="Times New Roman"/>
              </a:rPr>
              <a:t>i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st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	o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f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t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h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ree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i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n</a:t>
            </a:r>
            <a:r>
              <a:rPr sz="2800" spc="-15" dirty="0">
                <a:solidFill>
                  <a:srgbClr val="0000CC"/>
                </a:solidFill>
                <a:latin typeface="Times New Roman"/>
                <a:cs typeface="Times New Roman"/>
              </a:rPr>
              <a:t>t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ertwined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p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r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o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t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e</a:t>
            </a:r>
            <a:r>
              <a:rPr sz="2800" spc="-20" dirty="0">
                <a:solidFill>
                  <a:srgbClr val="0000CC"/>
                </a:solidFill>
                <a:latin typeface="Times New Roman"/>
                <a:cs typeface="Times New Roman"/>
              </a:rPr>
              <a:t>i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n  chains, helical</a:t>
            </a:r>
            <a:r>
              <a:rPr sz="2800" spc="-3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structure</a:t>
            </a:r>
            <a:endParaRPr sz="2800" dirty="0">
              <a:latin typeface="Times New Roman"/>
              <a:cs typeface="Times New Roman"/>
            </a:endParaRPr>
          </a:p>
          <a:p>
            <a:pPr marL="295910" marR="7620" indent="-283845">
              <a:lnSpc>
                <a:spcPts val="3020"/>
              </a:lnSpc>
              <a:spcBef>
                <a:spcPts val="610"/>
              </a:spcBef>
              <a:buClr>
                <a:srgbClr val="B83C68"/>
              </a:buClr>
              <a:buSzPct val="80357"/>
              <a:buFont typeface="Arial"/>
              <a:buChar char="•"/>
              <a:tabLst>
                <a:tab pos="295910" algn="l"/>
                <a:tab pos="296545" algn="l"/>
                <a:tab pos="4507230" algn="l"/>
              </a:tabLst>
            </a:pP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Collage</a:t>
            </a:r>
            <a:r>
              <a:rPr sz="2800" spc="-1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…</a:t>
            </a:r>
            <a:r>
              <a:rPr sz="2800" spc="-10" dirty="0">
                <a:solidFill>
                  <a:srgbClr val="FF0000"/>
                </a:solidFill>
                <a:latin typeface="Times New Roman"/>
                <a:cs typeface="Times New Roman"/>
              </a:rPr>
              <a:t>..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non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-toxic,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800" spc="-2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800" spc="-2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al  </a:t>
            </a:r>
            <a:r>
              <a:rPr sz="2800" spc="-10" dirty="0">
                <a:solidFill>
                  <a:srgbClr val="FF0000"/>
                </a:solidFill>
                <a:latin typeface="Times New Roman"/>
                <a:cs typeface="Times New Roman"/>
              </a:rPr>
              <a:t>immune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 response</a:t>
            </a:r>
            <a:endParaRPr sz="2800" dirty="0">
              <a:latin typeface="Times New Roman"/>
              <a:cs typeface="Times New Roman"/>
            </a:endParaRPr>
          </a:p>
          <a:p>
            <a:pPr marL="295910" marR="6350" indent="-283845">
              <a:lnSpc>
                <a:spcPts val="3030"/>
              </a:lnSpc>
              <a:spcBef>
                <a:spcPts val="600"/>
              </a:spcBef>
              <a:buClr>
                <a:srgbClr val="B83C68"/>
              </a:buClr>
              <a:buSzPct val="80357"/>
              <a:buFont typeface="Arial"/>
              <a:buChar char="•"/>
              <a:tabLst>
                <a:tab pos="295910" algn="l"/>
                <a:tab pos="296545" algn="l"/>
                <a:tab pos="1144905" algn="l"/>
                <a:tab pos="1758950" algn="l"/>
                <a:tab pos="3437254" algn="l"/>
                <a:tab pos="4269740" algn="l"/>
                <a:tab pos="4704080" algn="l"/>
              </a:tabLst>
            </a:pPr>
            <a:r>
              <a:rPr sz="2800" spc="-10" dirty="0">
                <a:solidFill>
                  <a:srgbClr val="0000CC"/>
                </a:solidFill>
                <a:latin typeface="Times New Roman"/>
                <a:cs typeface="Times New Roman"/>
              </a:rPr>
              <a:t>Ca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n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	b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e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p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r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ocessed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i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n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to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a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variety  formats</a:t>
            </a:r>
            <a:endParaRPr sz="2800" dirty="0">
              <a:latin typeface="Times New Roman"/>
              <a:cs typeface="Times New Roman"/>
            </a:endParaRPr>
          </a:p>
          <a:p>
            <a:pPr marL="332105">
              <a:lnSpc>
                <a:spcPct val="100000"/>
              </a:lnSpc>
              <a:spcBef>
                <a:spcPts val="215"/>
              </a:spcBef>
            </a:pPr>
            <a:r>
              <a:rPr sz="2800" spc="-5" dirty="0">
                <a:solidFill>
                  <a:srgbClr val="B83C68"/>
                </a:solidFill>
                <a:latin typeface="Arial"/>
                <a:cs typeface="Arial"/>
              </a:rPr>
              <a:t>–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Porous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sponges,</a:t>
            </a:r>
            <a:r>
              <a:rPr sz="2800" spc="-4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Gels, and Sheets</a:t>
            </a:r>
            <a:endParaRPr sz="2800" dirty="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spcBef>
                <a:spcPts val="260"/>
              </a:spcBef>
              <a:buClr>
                <a:srgbClr val="B83C68"/>
              </a:buClr>
              <a:buSzPct val="80357"/>
              <a:buFont typeface="Arial"/>
              <a:buChar char="•"/>
              <a:tabLst>
                <a:tab pos="295910" algn="l"/>
                <a:tab pos="296545" algn="l"/>
              </a:tabLst>
            </a:pPr>
            <a:r>
              <a:rPr sz="2800" spc="-5" dirty="0">
                <a:solidFill>
                  <a:srgbClr val="A40020"/>
                </a:solidFill>
                <a:latin typeface="Times New Roman"/>
                <a:cs typeface="Times New Roman"/>
              </a:rPr>
              <a:t>Applications</a:t>
            </a:r>
            <a:endParaRPr sz="2800" dirty="0">
              <a:latin typeface="Times New Roman"/>
              <a:cs typeface="Times New Roman"/>
            </a:endParaRPr>
          </a:p>
          <a:p>
            <a:pPr marL="570230" marR="5080" indent="-238125" algn="just">
              <a:lnSpc>
                <a:spcPct val="90000"/>
              </a:lnSpc>
              <a:spcBef>
                <a:spcPts val="600"/>
              </a:spcBef>
            </a:pPr>
            <a:r>
              <a:rPr sz="2800" spc="-5" dirty="0">
                <a:solidFill>
                  <a:srgbClr val="B83C68"/>
                </a:solidFill>
                <a:latin typeface="Arial"/>
                <a:cs typeface="Arial"/>
              </a:rPr>
              <a:t>– </a:t>
            </a:r>
            <a:r>
              <a:rPr sz="2800" spc="-30" dirty="0">
                <a:solidFill>
                  <a:srgbClr val="001F5F"/>
                </a:solidFill>
                <a:latin typeface="Times New Roman"/>
                <a:cs typeface="Times New Roman"/>
              </a:rPr>
              <a:t>Surgery,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Drug </a:t>
            </a:r>
            <a:r>
              <a:rPr sz="2800" spc="-25" dirty="0">
                <a:solidFill>
                  <a:srgbClr val="001F5F"/>
                </a:solidFill>
                <a:latin typeface="Times New Roman"/>
                <a:cs typeface="Times New Roman"/>
              </a:rPr>
              <a:t>delivery,</a:t>
            </a:r>
            <a:r>
              <a:rPr sz="2800" spc="4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Prosthetic  implants and tissue-engineering 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of 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multiple</a:t>
            </a:r>
            <a:r>
              <a:rPr sz="28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organs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001000" y="457263"/>
            <a:ext cx="1142999" cy="7604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8140" y="1240281"/>
            <a:ext cx="7380605" cy="1884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5910" marR="5080" indent="-283845">
              <a:lnSpc>
                <a:spcPct val="100000"/>
              </a:lnSpc>
              <a:spcBef>
                <a:spcPts val="95"/>
              </a:spcBef>
              <a:buClr>
                <a:srgbClr val="B83C68"/>
              </a:buClr>
              <a:buSzPct val="80357"/>
              <a:buFont typeface="Arial"/>
              <a:buChar char=""/>
              <a:tabLst>
                <a:tab pos="296545" algn="l"/>
              </a:tabLst>
            </a:pPr>
            <a:r>
              <a:rPr sz="2800" spc="-5" dirty="0">
                <a:solidFill>
                  <a:srgbClr val="6600FF"/>
                </a:solidFill>
                <a:latin typeface="Times New Roman"/>
                <a:cs typeface="Times New Roman"/>
              </a:rPr>
              <a:t>Derived </a:t>
            </a:r>
            <a:r>
              <a:rPr sz="2800" dirty="0">
                <a:solidFill>
                  <a:srgbClr val="6600FF"/>
                </a:solidFill>
                <a:latin typeface="Times New Roman"/>
                <a:cs typeface="Times New Roman"/>
              </a:rPr>
              <a:t>from </a:t>
            </a:r>
            <a:r>
              <a:rPr sz="2800" spc="-5" dirty="0">
                <a:solidFill>
                  <a:srgbClr val="6600FF"/>
                </a:solidFill>
                <a:latin typeface="Times New Roman"/>
                <a:cs typeface="Times New Roman"/>
              </a:rPr>
              <a:t>chitin, present </a:t>
            </a:r>
            <a:r>
              <a:rPr sz="2800" spc="-10" dirty="0">
                <a:solidFill>
                  <a:srgbClr val="6600FF"/>
                </a:solidFill>
                <a:latin typeface="Times New Roman"/>
                <a:cs typeface="Times New Roman"/>
              </a:rPr>
              <a:t>in </a:t>
            </a:r>
            <a:r>
              <a:rPr sz="2800" spc="-5" dirty="0">
                <a:solidFill>
                  <a:srgbClr val="6600FF"/>
                </a:solidFill>
                <a:latin typeface="Times New Roman"/>
                <a:cs typeface="Times New Roman"/>
              </a:rPr>
              <a:t>hard </a:t>
            </a:r>
            <a:r>
              <a:rPr sz="2800" spc="-40" dirty="0">
                <a:solidFill>
                  <a:srgbClr val="6600FF"/>
                </a:solidFill>
                <a:latin typeface="Times New Roman"/>
                <a:cs typeface="Times New Roman"/>
              </a:rPr>
              <a:t>exoskeletons  </a:t>
            </a:r>
            <a:r>
              <a:rPr sz="2800" dirty="0">
                <a:solidFill>
                  <a:srgbClr val="6600FF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srgbClr val="6600FF"/>
                </a:solidFill>
                <a:latin typeface="Times New Roman"/>
                <a:cs typeface="Times New Roman"/>
              </a:rPr>
              <a:t>shellfish like shrimp and</a:t>
            </a:r>
            <a:r>
              <a:rPr sz="2800" spc="-40" dirty="0">
                <a:solidFill>
                  <a:srgbClr val="6600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6600FF"/>
                </a:solidFill>
                <a:latin typeface="Times New Roman"/>
                <a:cs typeface="Times New Roman"/>
              </a:rPr>
              <a:t>crab</a:t>
            </a:r>
            <a:endParaRPr sz="280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spcBef>
                <a:spcPts val="605"/>
              </a:spcBef>
              <a:buClr>
                <a:srgbClr val="B83C68"/>
              </a:buClr>
              <a:buSzPct val="80357"/>
              <a:buFont typeface="Arial"/>
              <a:buChar char=""/>
              <a:tabLst>
                <a:tab pos="296545" algn="l"/>
              </a:tabLst>
            </a:pP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Chitosan desirable</a:t>
            </a:r>
            <a:r>
              <a:rPr sz="2800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properties</a:t>
            </a:r>
            <a:endParaRPr sz="2800">
              <a:latin typeface="Times New Roman"/>
              <a:cs typeface="Times New Roman"/>
            </a:endParaRPr>
          </a:p>
          <a:p>
            <a:pPr marL="616585" lvl="1" indent="-283210">
              <a:lnSpc>
                <a:spcPct val="100000"/>
              </a:lnSpc>
              <a:spcBef>
                <a:spcPts val="600"/>
              </a:spcBef>
              <a:buClr>
                <a:srgbClr val="B83C68"/>
              </a:buClr>
              <a:buSzPct val="96428"/>
              <a:buFont typeface="Wingdings"/>
              <a:buChar char=""/>
              <a:tabLst>
                <a:tab pos="617220" algn="l"/>
              </a:tabLst>
            </a:pPr>
            <a:r>
              <a:rPr sz="2800" spc="-5" dirty="0">
                <a:solidFill>
                  <a:srgbClr val="6600FF"/>
                </a:solidFill>
                <a:latin typeface="Times New Roman"/>
                <a:cs typeface="Times New Roman"/>
              </a:rPr>
              <a:t>Minimal foreign </a:t>
            </a:r>
            <a:r>
              <a:rPr sz="2800" dirty="0">
                <a:solidFill>
                  <a:srgbClr val="6600FF"/>
                </a:solidFill>
                <a:latin typeface="Times New Roman"/>
                <a:cs typeface="Times New Roman"/>
              </a:rPr>
              <a:t>body</a:t>
            </a:r>
            <a:r>
              <a:rPr sz="2800" spc="-10" dirty="0">
                <a:solidFill>
                  <a:srgbClr val="6600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6600FF"/>
                </a:solidFill>
                <a:latin typeface="Times New Roman"/>
                <a:cs typeface="Times New Roman"/>
              </a:rPr>
              <a:t>reaction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23130" y="3176142"/>
            <a:ext cx="43846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240915" algn="l"/>
              </a:tabLst>
            </a:pPr>
            <a:r>
              <a:rPr sz="2800" spc="-5" dirty="0">
                <a:solidFill>
                  <a:srgbClr val="6600FF"/>
                </a:solidFill>
                <a:latin typeface="Times New Roman"/>
                <a:cs typeface="Times New Roman"/>
              </a:rPr>
              <a:t>mechanical	biodegradation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28140" y="3176142"/>
            <a:ext cx="2404745" cy="1381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70230" marR="5080" indent="-236220">
              <a:lnSpc>
                <a:spcPct val="100000"/>
              </a:lnSpc>
              <a:spcBef>
                <a:spcPts val="95"/>
              </a:spcBef>
              <a:buClr>
                <a:srgbClr val="B83C68"/>
              </a:buClr>
              <a:buSzPct val="96428"/>
              <a:buFont typeface="Wingdings"/>
              <a:buChar char=""/>
              <a:tabLst>
                <a:tab pos="617220" algn="l"/>
              </a:tabLst>
            </a:pPr>
            <a:r>
              <a:rPr sz="2800" spc="-5" dirty="0">
                <a:solidFill>
                  <a:srgbClr val="6600FF"/>
                </a:solidFill>
                <a:latin typeface="Times New Roman"/>
                <a:cs typeface="Times New Roman"/>
              </a:rPr>
              <a:t>Con</a:t>
            </a:r>
            <a:r>
              <a:rPr sz="2800" dirty="0">
                <a:solidFill>
                  <a:srgbClr val="6600FF"/>
                </a:solidFill>
                <a:latin typeface="Times New Roman"/>
                <a:cs typeface="Times New Roman"/>
              </a:rPr>
              <a:t>t</a:t>
            </a:r>
            <a:r>
              <a:rPr sz="2800" spc="-5" dirty="0">
                <a:solidFill>
                  <a:srgbClr val="6600FF"/>
                </a:solidFill>
                <a:latin typeface="Times New Roman"/>
                <a:cs typeface="Times New Roman"/>
              </a:rPr>
              <a:t>rollable  </a:t>
            </a:r>
            <a:r>
              <a:rPr sz="2800" dirty="0">
                <a:solidFill>
                  <a:srgbClr val="6600FF"/>
                </a:solidFill>
                <a:latin typeface="Times New Roman"/>
                <a:cs typeface="Times New Roman"/>
              </a:rPr>
              <a:t>properties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250" spc="-595" dirty="0">
                <a:solidFill>
                  <a:srgbClr val="B83C68"/>
                </a:solidFill>
                <a:latin typeface="Arial"/>
                <a:cs typeface="Arial"/>
              </a:rPr>
              <a:t>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Applications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49653" y="4608957"/>
            <a:ext cx="7059930" cy="1381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8920" marR="5080" indent="-236220">
              <a:lnSpc>
                <a:spcPct val="100000"/>
              </a:lnSpc>
              <a:spcBef>
                <a:spcPts val="95"/>
              </a:spcBef>
              <a:buClr>
                <a:srgbClr val="B83C68"/>
              </a:buClr>
              <a:buSzPct val="96428"/>
              <a:buFont typeface="Wingdings"/>
              <a:buChar char=""/>
              <a:tabLst>
                <a:tab pos="330200" algn="l"/>
              </a:tabLst>
            </a:pPr>
            <a:r>
              <a:rPr sz="2800" spc="-5" dirty="0">
                <a:solidFill>
                  <a:srgbClr val="6600FF"/>
                </a:solidFill>
                <a:latin typeface="Times New Roman"/>
                <a:cs typeface="Times New Roman"/>
              </a:rPr>
              <a:t>In </a:t>
            </a:r>
            <a:r>
              <a:rPr sz="2800" dirty="0">
                <a:solidFill>
                  <a:srgbClr val="6600FF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srgbClr val="6600FF"/>
                </a:solidFill>
                <a:latin typeface="Times New Roman"/>
                <a:cs typeface="Times New Roman"/>
              </a:rPr>
              <a:t>engineering </a:t>
            </a:r>
            <a:r>
              <a:rPr sz="2800" dirty="0">
                <a:solidFill>
                  <a:srgbClr val="6600FF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srgbClr val="6600FF"/>
                </a:solidFill>
                <a:latin typeface="Times New Roman"/>
                <a:cs typeface="Times New Roman"/>
              </a:rPr>
              <a:t>cartilage, nerve, and liver  tissue,</a:t>
            </a:r>
            <a:endParaRPr sz="2800">
              <a:latin typeface="Times New Roman"/>
              <a:cs typeface="Times New Roman"/>
            </a:endParaRPr>
          </a:p>
          <a:p>
            <a:pPr marL="329565" indent="-317500">
              <a:lnSpc>
                <a:spcPct val="100000"/>
              </a:lnSpc>
              <a:spcBef>
                <a:spcPts val="600"/>
              </a:spcBef>
              <a:buClr>
                <a:srgbClr val="B83C68"/>
              </a:buClr>
              <a:buSzPct val="96428"/>
              <a:buFont typeface="Wingdings"/>
              <a:buChar char=""/>
              <a:tabLst>
                <a:tab pos="330200" algn="l"/>
              </a:tabLst>
            </a:pPr>
            <a:r>
              <a:rPr sz="2800" spc="-5" dirty="0">
                <a:solidFill>
                  <a:srgbClr val="6600FF"/>
                </a:solidFill>
                <a:latin typeface="Times New Roman"/>
                <a:cs typeface="Times New Roman"/>
              </a:rPr>
              <a:t>wound dressing and drug delivery devices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25702" y="243281"/>
            <a:ext cx="296037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001F5F"/>
                </a:solidFill>
                <a:latin typeface="Arial"/>
                <a:cs typeface="Arial"/>
              </a:rPr>
              <a:t>Chitosan</a:t>
            </a:r>
            <a:endParaRPr sz="54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11</a:t>
            </a:fld>
            <a:endParaRPr spc="-5" dirty="0"/>
          </a:p>
        </p:txBody>
      </p:sp>
      <p:sp>
        <p:nvSpPr>
          <p:cNvPr id="9" name="object 9"/>
          <p:cNvSpPr/>
          <p:nvPr/>
        </p:nvSpPr>
        <p:spPr>
          <a:xfrm>
            <a:off x="8001000" y="457263"/>
            <a:ext cx="1142999" cy="760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2629" y="-23045"/>
            <a:ext cx="9141331" cy="6858000"/>
            <a:chOff x="2669" y="0"/>
            <a:chExt cx="9141331" cy="6858000"/>
          </a:xfrm>
        </p:grpSpPr>
        <p:sp>
          <p:nvSpPr>
            <p:cNvPr id="4" name="object 4"/>
            <p:cNvSpPr/>
            <p:nvPr/>
          </p:nvSpPr>
          <p:spPr>
            <a:xfrm>
              <a:off x="2669" y="3175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505" y="819150"/>
                  </a:lnTo>
                  <a:lnTo>
                    <a:pt x="48636" y="817759"/>
                  </a:lnTo>
                  <a:lnTo>
                    <a:pt x="96034" y="813638"/>
                  </a:lnTo>
                  <a:lnTo>
                    <a:pt x="142624" y="806864"/>
                  </a:lnTo>
                  <a:lnTo>
                    <a:pt x="188327" y="797514"/>
                  </a:lnTo>
                  <a:lnTo>
                    <a:pt x="233068" y="785664"/>
                  </a:lnTo>
                  <a:lnTo>
                    <a:pt x="276769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6" y="714805"/>
                  </a:lnTo>
                  <a:lnTo>
                    <a:pt x="439640" y="691610"/>
                  </a:lnTo>
                  <a:lnTo>
                    <a:pt x="476990" y="666377"/>
                  </a:lnTo>
                  <a:lnTo>
                    <a:pt x="512840" y="639182"/>
                  </a:lnTo>
                  <a:lnTo>
                    <a:pt x="547112" y="610102"/>
                  </a:lnTo>
                  <a:lnTo>
                    <a:pt x="579730" y="579215"/>
                  </a:lnTo>
                  <a:lnTo>
                    <a:pt x="610617" y="546596"/>
                  </a:lnTo>
                  <a:lnTo>
                    <a:pt x="639696" y="512323"/>
                  </a:lnTo>
                  <a:lnTo>
                    <a:pt x="666890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2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1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5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DF9FB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69" y="3175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5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1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2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90" y="476473"/>
                  </a:lnTo>
                  <a:lnTo>
                    <a:pt x="639696" y="512323"/>
                  </a:lnTo>
                  <a:lnTo>
                    <a:pt x="610617" y="546596"/>
                  </a:lnTo>
                  <a:lnTo>
                    <a:pt x="579730" y="579215"/>
                  </a:lnTo>
                  <a:lnTo>
                    <a:pt x="547112" y="610102"/>
                  </a:lnTo>
                  <a:lnTo>
                    <a:pt x="512840" y="639182"/>
                  </a:lnTo>
                  <a:lnTo>
                    <a:pt x="476990" y="666377"/>
                  </a:lnTo>
                  <a:lnTo>
                    <a:pt x="439640" y="691610"/>
                  </a:lnTo>
                  <a:lnTo>
                    <a:pt x="400866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9" y="771391"/>
                  </a:lnTo>
                  <a:lnTo>
                    <a:pt x="233068" y="785664"/>
                  </a:lnTo>
                  <a:lnTo>
                    <a:pt x="188327" y="797514"/>
                  </a:lnTo>
                  <a:lnTo>
                    <a:pt x="142624" y="806864"/>
                  </a:lnTo>
                  <a:lnTo>
                    <a:pt x="96034" y="813638"/>
                  </a:lnTo>
                  <a:lnTo>
                    <a:pt x="48636" y="817759"/>
                  </a:lnTo>
                  <a:lnTo>
                    <a:pt x="505" y="819150"/>
                  </a:lnTo>
                  <a:lnTo>
                    <a:pt x="337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12700">
              <a:solidFill>
                <a:srgbClr val="D5C0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6492" y="4572"/>
              <a:ext cx="1786127" cy="178612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8275" y="20700"/>
              <a:ext cx="1703705" cy="1703705"/>
            </a:xfrm>
            <a:custGeom>
              <a:avLst/>
              <a:gdLst/>
              <a:ahLst/>
              <a:cxnLst/>
              <a:rect l="l" t="t" r="r" b="b"/>
              <a:pathLst>
                <a:path w="1703705" h="1703705">
                  <a:moveTo>
                    <a:pt x="0" y="851662"/>
                  </a:moveTo>
                  <a:lnTo>
                    <a:pt x="1348" y="803329"/>
                  </a:lnTo>
                  <a:lnTo>
                    <a:pt x="5345" y="755704"/>
                  </a:lnTo>
                  <a:lnTo>
                    <a:pt x="11918" y="708858"/>
                  </a:lnTo>
                  <a:lnTo>
                    <a:pt x="20996" y="662865"/>
                  </a:lnTo>
                  <a:lnTo>
                    <a:pt x="32507" y="617795"/>
                  </a:lnTo>
                  <a:lnTo>
                    <a:pt x="46379" y="573720"/>
                  </a:lnTo>
                  <a:lnTo>
                    <a:pt x="62541" y="530713"/>
                  </a:lnTo>
                  <a:lnTo>
                    <a:pt x="80919" y="488844"/>
                  </a:lnTo>
                  <a:lnTo>
                    <a:pt x="101442" y="448187"/>
                  </a:lnTo>
                  <a:lnTo>
                    <a:pt x="124039" y="408812"/>
                  </a:lnTo>
                  <a:lnTo>
                    <a:pt x="148638" y="370792"/>
                  </a:lnTo>
                  <a:lnTo>
                    <a:pt x="175166" y="334199"/>
                  </a:lnTo>
                  <a:lnTo>
                    <a:pt x="203552" y="299104"/>
                  </a:lnTo>
                  <a:lnTo>
                    <a:pt x="233723" y="265579"/>
                  </a:lnTo>
                  <a:lnTo>
                    <a:pt x="265609" y="233696"/>
                  </a:lnTo>
                  <a:lnTo>
                    <a:pt x="299136" y="203527"/>
                  </a:lnTo>
                  <a:lnTo>
                    <a:pt x="334233" y="175144"/>
                  </a:lnTo>
                  <a:lnTo>
                    <a:pt x="370829" y="148619"/>
                  </a:lnTo>
                  <a:lnTo>
                    <a:pt x="408851" y="124023"/>
                  </a:lnTo>
                  <a:lnTo>
                    <a:pt x="448227" y="101429"/>
                  </a:lnTo>
                  <a:lnTo>
                    <a:pt x="488886" y="80908"/>
                  </a:lnTo>
                  <a:lnTo>
                    <a:pt x="530756" y="62532"/>
                  </a:lnTo>
                  <a:lnTo>
                    <a:pt x="573764" y="46373"/>
                  </a:lnTo>
                  <a:lnTo>
                    <a:pt x="617839" y="32502"/>
                  </a:lnTo>
                  <a:lnTo>
                    <a:pt x="662909" y="20993"/>
                  </a:lnTo>
                  <a:lnTo>
                    <a:pt x="708902" y="11916"/>
                  </a:lnTo>
                  <a:lnTo>
                    <a:pt x="755746" y="5344"/>
                  </a:lnTo>
                  <a:lnTo>
                    <a:pt x="803369" y="1348"/>
                  </a:lnTo>
                  <a:lnTo>
                    <a:pt x="851700" y="0"/>
                  </a:lnTo>
                  <a:lnTo>
                    <a:pt x="900029" y="1348"/>
                  </a:lnTo>
                  <a:lnTo>
                    <a:pt x="947652" y="5344"/>
                  </a:lnTo>
                  <a:lnTo>
                    <a:pt x="994496" y="11916"/>
                  </a:lnTo>
                  <a:lnTo>
                    <a:pt x="1040489" y="20993"/>
                  </a:lnTo>
                  <a:lnTo>
                    <a:pt x="1085560" y="32502"/>
                  </a:lnTo>
                  <a:lnTo>
                    <a:pt x="1129636" y="46373"/>
                  </a:lnTo>
                  <a:lnTo>
                    <a:pt x="1172646" y="62532"/>
                  </a:lnTo>
                  <a:lnTo>
                    <a:pt x="1214517" y="80908"/>
                  </a:lnTo>
                  <a:lnTo>
                    <a:pt x="1255178" y="101429"/>
                  </a:lnTo>
                  <a:lnTo>
                    <a:pt x="1294557" y="124023"/>
                  </a:lnTo>
                  <a:lnTo>
                    <a:pt x="1332581" y="148619"/>
                  </a:lnTo>
                  <a:lnTo>
                    <a:pt x="1369179" y="175144"/>
                  </a:lnTo>
                  <a:lnTo>
                    <a:pt x="1404280" y="203527"/>
                  </a:lnTo>
                  <a:lnTo>
                    <a:pt x="1437810" y="233696"/>
                  </a:lnTo>
                  <a:lnTo>
                    <a:pt x="1469698" y="265579"/>
                  </a:lnTo>
                  <a:lnTo>
                    <a:pt x="1499873" y="299104"/>
                  </a:lnTo>
                  <a:lnTo>
                    <a:pt x="1528261" y="334199"/>
                  </a:lnTo>
                  <a:lnTo>
                    <a:pt x="1554792" y="370792"/>
                  </a:lnTo>
                  <a:lnTo>
                    <a:pt x="1579394" y="408812"/>
                  </a:lnTo>
                  <a:lnTo>
                    <a:pt x="1601993" y="448187"/>
                  </a:lnTo>
                  <a:lnTo>
                    <a:pt x="1622520" y="488844"/>
                  </a:lnTo>
                  <a:lnTo>
                    <a:pt x="1640900" y="530713"/>
                  </a:lnTo>
                  <a:lnTo>
                    <a:pt x="1657064" y="573720"/>
                  </a:lnTo>
                  <a:lnTo>
                    <a:pt x="1670938" y="617795"/>
                  </a:lnTo>
                  <a:lnTo>
                    <a:pt x="1682450" y="662865"/>
                  </a:lnTo>
                  <a:lnTo>
                    <a:pt x="1691530" y="708858"/>
                  </a:lnTo>
                  <a:lnTo>
                    <a:pt x="1698105" y="755704"/>
                  </a:lnTo>
                  <a:lnTo>
                    <a:pt x="1702102" y="803329"/>
                  </a:lnTo>
                  <a:lnTo>
                    <a:pt x="1703451" y="851662"/>
                  </a:lnTo>
                  <a:lnTo>
                    <a:pt x="1702102" y="899994"/>
                  </a:lnTo>
                  <a:lnTo>
                    <a:pt x="1698105" y="947619"/>
                  </a:lnTo>
                  <a:lnTo>
                    <a:pt x="1691530" y="994465"/>
                  </a:lnTo>
                  <a:lnTo>
                    <a:pt x="1682450" y="1040458"/>
                  </a:lnTo>
                  <a:lnTo>
                    <a:pt x="1670938" y="1085528"/>
                  </a:lnTo>
                  <a:lnTo>
                    <a:pt x="1657064" y="1129603"/>
                  </a:lnTo>
                  <a:lnTo>
                    <a:pt x="1640900" y="1172610"/>
                  </a:lnTo>
                  <a:lnTo>
                    <a:pt x="1622520" y="1214479"/>
                  </a:lnTo>
                  <a:lnTo>
                    <a:pt x="1601993" y="1255136"/>
                  </a:lnTo>
                  <a:lnTo>
                    <a:pt x="1579394" y="1294511"/>
                  </a:lnTo>
                  <a:lnTo>
                    <a:pt x="1554792" y="1332531"/>
                  </a:lnTo>
                  <a:lnTo>
                    <a:pt x="1528261" y="1369124"/>
                  </a:lnTo>
                  <a:lnTo>
                    <a:pt x="1499873" y="1404219"/>
                  </a:lnTo>
                  <a:lnTo>
                    <a:pt x="1469698" y="1437744"/>
                  </a:lnTo>
                  <a:lnTo>
                    <a:pt x="1437810" y="1469627"/>
                  </a:lnTo>
                  <a:lnTo>
                    <a:pt x="1404280" y="1499796"/>
                  </a:lnTo>
                  <a:lnTo>
                    <a:pt x="1369179" y="1528179"/>
                  </a:lnTo>
                  <a:lnTo>
                    <a:pt x="1332581" y="1554704"/>
                  </a:lnTo>
                  <a:lnTo>
                    <a:pt x="1294557" y="1579300"/>
                  </a:lnTo>
                  <a:lnTo>
                    <a:pt x="1255178" y="1601894"/>
                  </a:lnTo>
                  <a:lnTo>
                    <a:pt x="1214517" y="1622415"/>
                  </a:lnTo>
                  <a:lnTo>
                    <a:pt x="1172646" y="1640791"/>
                  </a:lnTo>
                  <a:lnTo>
                    <a:pt x="1129636" y="1656950"/>
                  </a:lnTo>
                  <a:lnTo>
                    <a:pt x="1085560" y="1670821"/>
                  </a:lnTo>
                  <a:lnTo>
                    <a:pt x="1040489" y="1682330"/>
                  </a:lnTo>
                  <a:lnTo>
                    <a:pt x="994496" y="1691407"/>
                  </a:lnTo>
                  <a:lnTo>
                    <a:pt x="947652" y="1697979"/>
                  </a:lnTo>
                  <a:lnTo>
                    <a:pt x="900029" y="1701975"/>
                  </a:lnTo>
                  <a:lnTo>
                    <a:pt x="851700" y="1703324"/>
                  </a:lnTo>
                  <a:lnTo>
                    <a:pt x="803369" y="1701975"/>
                  </a:lnTo>
                  <a:lnTo>
                    <a:pt x="755746" y="1697979"/>
                  </a:lnTo>
                  <a:lnTo>
                    <a:pt x="708902" y="1691407"/>
                  </a:lnTo>
                  <a:lnTo>
                    <a:pt x="662909" y="1682330"/>
                  </a:lnTo>
                  <a:lnTo>
                    <a:pt x="617839" y="1670821"/>
                  </a:lnTo>
                  <a:lnTo>
                    <a:pt x="573764" y="1656950"/>
                  </a:lnTo>
                  <a:lnTo>
                    <a:pt x="530756" y="1640791"/>
                  </a:lnTo>
                  <a:lnTo>
                    <a:pt x="488886" y="1622415"/>
                  </a:lnTo>
                  <a:lnTo>
                    <a:pt x="448227" y="1601894"/>
                  </a:lnTo>
                  <a:lnTo>
                    <a:pt x="408851" y="1579300"/>
                  </a:lnTo>
                  <a:lnTo>
                    <a:pt x="370829" y="1554704"/>
                  </a:lnTo>
                  <a:lnTo>
                    <a:pt x="334233" y="1528179"/>
                  </a:lnTo>
                  <a:lnTo>
                    <a:pt x="299136" y="1499796"/>
                  </a:lnTo>
                  <a:lnTo>
                    <a:pt x="265609" y="1469627"/>
                  </a:lnTo>
                  <a:lnTo>
                    <a:pt x="233723" y="1437744"/>
                  </a:lnTo>
                  <a:lnTo>
                    <a:pt x="203552" y="1404219"/>
                  </a:lnTo>
                  <a:lnTo>
                    <a:pt x="175166" y="1369124"/>
                  </a:lnTo>
                  <a:lnTo>
                    <a:pt x="148638" y="1332531"/>
                  </a:lnTo>
                  <a:lnTo>
                    <a:pt x="124039" y="1294511"/>
                  </a:lnTo>
                  <a:lnTo>
                    <a:pt x="101442" y="1255136"/>
                  </a:lnTo>
                  <a:lnTo>
                    <a:pt x="80919" y="1214479"/>
                  </a:lnTo>
                  <a:lnTo>
                    <a:pt x="62541" y="1172610"/>
                  </a:lnTo>
                  <a:lnTo>
                    <a:pt x="46379" y="1129603"/>
                  </a:lnTo>
                  <a:lnTo>
                    <a:pt x="32507" y="1085528"/>
                  </a:lnTo>
                  <a:lnTo>
                    <a:pt x="20996" y="1040458"/>
                  </a:lnTo>
                  <a:lnTo>
                    <a:pt x="11918" y="994465"/>
                  </a:lnTo>
                  <a:lnTo>
                    <a:pt x="5345" y="947619"/>
                  </a:lnTo>
                  <a:lnTo>
                    <a:pt x="1348" y="899994"/>
                  </a:lnTo>
                  <a:lnTo>
                    <a:pt x="0" y="851662"/>
                  </a:lnTo>
                  <a:close/>
                </a:path>
              </a:pathLst>
            </a:custGeom>
            <a:ln w="27305">
              <a:solidFill>
                <a:srgbClr val="FFED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9163" y="1043939"/>
              <a:ext cx="1159764" cy="11536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7318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7" y="204634"/>
                  </a:moveTo>
                  <a:lnTo>
                    <a:pt x="149786" y="168741"/>
                  </a:lnTo>
                  <a:lnTo>
                    <a:pt x="183516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6" y="40547"/>
                  </a:lnTo>
                  <a:lnTo>
                    <a:pt x="380539" y="25331"/>
                  </a:lnTo>
                  <a:lnTo>
                    <a:pt x="423971" y="13644"/>
                  </a:lnTo>
                  <a:lnTo>
                    <a:pt x="468197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8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8" y="50083"/>
                  </a:lnTo>
                  <a:lnTo>
                    <a:pt x="822331" y="71238"/>
                  </a:lnTo>
                  <a:lnTo>
                    <a:pt x="863109" y="96162"/>
                  </a:lnTo>
                  <a:lnTo>
                    <a:pt x="902328" y="124878"/>
                  </a:lnTo>
                  <a:lnTo>
                    <a:pt x="939023" y="156757"/>
                  </a:lnTo>
                  <a:lnTo>
                    <a:pt x="972366" y="190998"/>
                  </a:lnTo>
                  <a:lnTo>
                    <a:pt x="1002326" y="227366"/>
                  </a:lnTo>
                  <a:lnTo>
                    <a:pt x="1028875" y="265625"/>
                  </a:lnTo>
                  <a:lnTo>
                    <a:pt x="1051985" y="305541"/>
                  </a:lnTo>
                  <a:lnTo>
                    <a:pt x="1071627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5" y="611617"/>
                  </a:lnTo>
                  <a:lnTo>
                    <a:pt x="1109608" y="656333"/>
                  </a:lnTo>
                  <a:lnTo>
                    <a:pt x="1100474" y="700593"/>
                  </a:lnTo>
                  <a:lnTo>
                    <a:pt x="1087614" y="744160"/>
                  </a:lnTo>
                  <a:lnTo>
                    <a:pt x="1070999" y="786801"/>
                  </a:lnTo>
                  <a:lnTo>
                    <a:pt x="1050601" y="828281"/>
                  </a:lnTo>
                  <a:lnTo>
                    <a:pt x="1026391" y="868365"/>
                  </a:lnTo>
                  <a:lnTo>
                    <a:pt x="998340" y="906817"/>
                  </a:lnTo>
                  <a:lnTo>
                    <a:pt x="967050" y="942711"/>
                  </a:lnTo>
                  <a:lnTo>
                    <a:pt x="933321" y="975221"/>
                  </a:lnTo>
                  <a:lnTo>
                    <a:pt x="897386" y="1004323"/>
                  </a:lnTo>
                  <a:lnTo>
                    <a:pt x="859481" y="1029991"/>
                  </a:lnTo>
                  <a:lnTo>
                    <a:pt x="819842" y="1052203"/>
                  </a:lnTo>
                  <a:lnTo>
                    <a:pt x="778703" y="1070934"/>
                  </a:lnTo>
                  <a:lnTo>
                    <a:pt x="736301" y="1086160"/>
                  </a:lnTo>
                  <a:lnTo>
                    <a:pt x="692869" y="1097856"/>
                  </a:lnTo>
                  <a:lnTo>
                    <a:pt x="648644" y="1105999"/>
                  </a:lnTo>
                  <a:lnTo>
                    <a:pt x="603861" y="1110565"/>
                  </a:lnTo>
                  <a:lnTo>
                    <a:pt x="558755" y="1111530"/>
                  </a:lnTo>
                  <a:lnTo>
                    <a:pt x="513561" y="1108869"/>
                  </a:lnTo>
                  <a:lnTo>
                    <a:pt x="468514" y="1102558"/>
                  </a:lnTo>
                  <a:lnTo>
                    <a:pt x="423851" y="1092574"/>
                  </a:lnTo>
                  <a:lnTo>
                    <a:pt x="379805" y="1078891"/>
                  </a:lnTo>
                  <a:lnTo>
                    <a:pt x="336613" y="1061487"/>
                  </a:lnTo>
                  <a:lnTo>
                    <a:pt x="294509" y="1040336"/>
                  </a:lnTo>
                  <a:lnTo>
                    <a:pt x="253729" y="1015415"/>
                  </a:lnTo>
                  <a:lnTo>
                    <a:pt x="214509" y="986700"/>
                  </a:lnTo>
                  <a:lnTo>
                    <a:pt x="177813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3" y="806035"/>
                  </a:lnTo>
                  <a:lnTo>
                    <a:pt x="45198" y="764695"/>
                  </a:lnTo>
                  <a:lnTo>
                    <a:pt x="29050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1" y="367355"/>
                  </a:lnTo>
                  <a:lnTo>
                    <a:pt x="45819" y="324701"/>
                  </a:lnTo>
                  <a:lnTo>
                    <a:pt x="66221" y="283206"/>
                  </a:lnTo>
                  <a:lnTo>
                    <a:pt x="90438" y="243105"/>
                  </a:lnTo>
                  <a:lnTo>
                    <a:pt x="118497" y="204634"/>
                  </a:lnTo>
                  <a:close/>
                </a:path>
                <a:path w="1116965" h="1111885">
                  <a:moveTo>
                    <a:pt x="220478" y="286041"/>
                  </a:moveTo>
                  <a:lnTo>
                    <a:pt x="193857" y="323455"/>
                  </a:lnTo>
                  <a:lnTo>
                    <a:pt x="171956" y="362810"/>
                  </a:lnTo>
                  <a:lnTo>
                    <a:pt x="154731" y="403741"/>
                  </a:lnTo>
                  <a:lnTo>
                    <a:pt x="142134" y="445881"/>
                  </a:lnTo>
                  <a:lnTo>
                    <a:pt x="134120" y="488865"/>
                  </a:lnTo>
                  <a:lnTo>
                    <a:pt x="130642" y="532328"/>
                  </a:lnTo>
                  <a:lnTo>
                    <a:pt x="131656" y="575903"/>
                  </a:lnTo>
                  <a:lnTo>
                    <a:pt x="137113" y="619227"/>
                  </a:lnTo>
                  <a:lnTo>
                    <a:pt x="146970" y="661933"/>
                  </a:lnTo>
                  <a:lnTo>
                    <a:pt x="161179" y="703655"/>
                  </a:lnTo>
                  <a:lnTo>
                    <a:pt x="179695" y="744028"/>
                  </a:lnTo>
                  <a:lnTo>
                    <a:pt x="202471" y="782686"/>
                  </a:lnTo>
                  <a:lnTo>
                    <a:pt x="229462" y="819265"/>
                  </a:lnTo>
                  <a:lnTo>
                    <a:pt x="260621" y="853397"/>
                  </a:lnTo>
                  <a:lnTo>
                    <a:pt x="295903" y="884719"/>
                  </a:lnTo>
                  <a:lnTo>
                    <a:pt x="334266" y="912179"/>
                  </a:lnTo>
                  <a:lnTo>
                    <a:pt x="374454" y="934995"/>
                  </a:lnTo>
                  <a:lnTo>
                    <a:pt x="416101" y="953204"/>
                  </a:lnTo>
                  <a:lnTo>
                    <a:pt x="458842" y="966841"/>
                  </a:lnTo>
                  <a:lnTo>
                    <a:pt x="502309" y="975943"/>
                  </a:lnTo>
                  <a:lnTo>
                    <a:pt x="546136" y="980546"/>
                  </a:lnTo>
                  <a:lnTo>
                    <a:pt x="589958" y="980687"/>
                  </a:lnTo>
                  <a:lnTo>
                    <a:pt x="633407" y="976403"/>
                  </a:lnTo>
                  <a:lnTo>
                    <a:pt x="676118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9" y="889862"/>
                  </a:lnTo>
                  <a:lnTo>
                    <a:pt x="865772" y="859785"/>
                  </a:lnTo>
                  <a:lnTo>
                    <a:pt x="896359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2" y="707789"/>
                  </a:lnTo>
                  <a:lnTo>
                    <a:pt x="974710" y="665643"/>
                  </a:lnTo>
                  <a:lnTo>
                    <a:pt x="982725" y="622657"/>
                  </a:lnTo>
                  <a:lnTo>
                    <a:pt x="986204" y="579196"/>
                  </a:lnTo>
                  <a:lnTo>
                    <a:pt x="985192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70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1" y="176583"/>
                  </a:lnTo>
                  <a:lnTo>
                    <a:pt x="700742" y="158375"/>
                  </a:lnTo>
                  <a:lnTo>
                    <a:pt x="658000" y="144737"/>
                  </a:lnTo>
                  <a:lnTo>
                    <a:pt x="614531" y="135635"/>
                  </a:lnTo>
                  <a:lnTo>
                    <a:pt x="570703" y="131032"/>
                  </a:lnTo>
                  <a:lnTo>
                    <a:pt x="526880" y="130891"/>
                  </a:lnTo>
                  <a:lnTo>
                    <a:pt x="483431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9" y="174222"/>
                  </a:lnTo>
                  <a:lnTo>
                    <a:pt x="320681" y="195847"/>
                  </a:lnTo>
                  <a:lnTo>
                    <a:pt x="284588" y="221716"/>
                  </a:lnTo>
                  <a:lnTo>
                    <a:pt x="251064" y="251793"/>
                  </a:lnTo>
                  <a:lnTo>
                    <a:pt x="220478" y="286041"/>
                  </a:lnTo>
                  <a:close/>
                </a:path>
              </a:pathLst>
            </a:custGeom>
            <a:ln w="12700">
              <a:solidFill>
                <a:srgbClr val="C8B1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2825" y="0"/>
              <a:ext cx="8131175" cy="6858000"/>
            </a:xfrm>
            <a:custGeom>
              <a:avLst/>
              <a:gdLst/>
              <a:ahLst/>
              <a:cxnLst/>
              <a:rect l="l" t="t" r="r" b="b"/>
              <a:pathLst>
                <a:path w="8131175" h="6858000">
                  <a:moveTo>
                    <a:pt x="8131175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1175" y="6858000"/>
                  </a:lnTo>
                  <a:lnTo>
                    <a:pt x="81311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35736" y="0"/>
              <a:ext cx="155447" cy="68579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14412" y="0"/>
              <a:ext cx="73025" cy="6858000"/>
            </a:xfrm>
            <a:custGeom>
              <a:avLst/>
              <a:gdLst/>
              <a:ahLst/>
              <a:cxnLst/>
              <a:rect l="l" t="t" r="r" b="b"/>
              <a:pathLst>
                <a:path w="73025" h="6858000">
                  <a:moveTo>
                    <a:pt x="73025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025" y="6858000"/>
                  </a:lnTo>
                  <a:lnTo>
                    <a:pt x="730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069644" y="124409"/>
            <a:ext cx="250317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001F5F"/>
                </a:solidFill>
              </a:rPr>
              <a:t>Alginate</a:t>
            </a:r>
            <a:endParaRPr sz="5400"/>
          </a:p>
        </p:txBody>
      </p:sp>
      <p:sp>
        <p:nvSpPr>
          <p:cNvPr id="16" name="object 16"/>
          <p:cNvSpPr txBox="1"/>
          <p:nvPr/>
        </p:nvSpPr>
        <p:spPr>
          <a:xfrm>
            <a:off x="1069644" y="1238758"/>
            <a:ext cx="7386320" cy="5589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7825" marR="5715" indent="-283845">
              <a:lnSpc>
                <a:spcPct val="100000"/>
              </a:lnSpc>
              <a:spcBef>
                <a:spcPts val="100"/>
              </a:spcBef>
              <a:buClr>
                <a:srgbClr val="B83C68"/>
              </a:buClr>
              <a:buSzPct val="80000"/>
              <a:buFont typeface="Arial"/>
              <a:buChar char="•"/>
              <a:tabLst>
                <a:tab pos="377825" algn="l"/>
                <a:tab pos="378460" algn="l"/>
                <a:tab pos="1031875" algn="l"/>
                <a:tab pos="3717290" algn="l"/>
                <a:tab pos="5260340" algn="l"/>
                <a:tab pos="6398895" algn="l"/>
              </a:tabLst>
            </a:pPr>
            <a:r>
              <a:rPr sz="3000" spc="-5" dirty="0">
                <a:latin typeface="Times New Roman"/>
                <a:cs typeface="Times New Roman"/>
              </a:rPr>
              <a:t>A	poly</a:t>
            </a:r>
            <a:r>
              <a:rPr sz="3000" spc="-25" dirty="0">
                <a:latin typeface="Times New Roman"/>
                <a:cs typeface="Times New Roman"/>
              </a:rPr>
              <a:t>s</a:t>
            </a:r>
            <a:r>
              <a:rPr sz="3000" dirty="0">
                <a:latin typeface="Times New Roman"/>
                <a:cs typeface="Times New Roman"/>
              </a:rPr>
              <a:t>acc</a:t>
            </a:r>
            <a:r>
              <a:rPr sz="3000" spc="5" dirty="0">
                <a:latin typeface="Times New Roman"/>
                <a:cs typeface="Times New Roman"/>
              </a:rPr>
              <a:t>h</a:t>
            </a:r>
            <a:r>
              <a:rPr sz="3000" dirty="0">
                <a:latin typeface="Times New Roman"/>
                <a:cs typeface="Times New Roman"/>
              </a:rPr>
              <a:t>aride	derived	from	brown  seaweed</a:t>
            </a:r>
          </a:p>
          <a:p>
            <a:pPr marL="527685" indent="-515620">
              <a:lnSpc>
                <a:spcPct val="100000"/>
              </a:lnSpc>
              <a:spcBef>
                <a:spcPts val="600"/>
              </a:spcBef>
              <a:buClr>
                <a:srgbClr val="B83C68"/>
              </a:buClr>
              <a:buSzPct val="80000"/>
              <a:buFont typeface="Wingdings"/>
              <a:buChar char=""/>
              <a:tabLst>
                <a:tab pos="527685" algn="l"/>
                <a:tab pos="528320" algn="l"/>
              </a:tabLst>
            </a:pP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Can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be processed easily in</a:t>
            </a:r>
            <a:r>
              <a:rPr sz="3000" spc="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water</a:t>
            </a:r>
            <a:endParaRPr sz="3000" dirty="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600"/>
              </a:spcBef>
              <a:buClr>
                <a:srgbClr val="B83C68"/>
              </a:buClr>
              <a:buSzPct val="80000"/>
              <a:buFont typeface="Wingdings"/>
              <a:buChar char=""/>
              <a:tabLst>
                <a:tab pos="527685" algn="l"/>
                <a:tab pos="528320" algn="l"/>
              </a:tabLst>
            </a:pPr>
            <a:r>
              <a:rPr sz="3000" spc="-5" dirty="0">
                <a:solidFill>
                  <a:srgbClr val="660066"/>
                </a:solidFill>
                <a:latin typeface="Times New Roman"/>
                <a:cs typeface="Times New Roman"/>
              </a:rPr>
              <a:t>Non-toxic</a:t>
            </a:r>
            <a:endParaRPr sz="3000" dirty="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600"/>
              </a:spcBef>
              <a:buClr>
                <a:srgbClr val="B83C68"/>
              </a:buClr>
              <a:buSzPct val="80000"/>
              <a:buFont typeface="Wingdings"/>
              <a:buChar char=""/>
              <a:tabLst>
                <a:tab pos="527685" algn="l"/>
                <a:tab pos="528320" algn="l"/>
              </a:tabLst>
            </a:pP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Biodegradable</a:t>
            </a:r>
            <a:endParaRPr sz="3000" dirty="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605"/>
              </a:spcBef>
              <a:buClr>
                <a:srgbClr val="B83C68"/>
              </a:buClr>
              <a:buSzPct val="80000"/>
              <a:buFont typeface="Wingdings"/>
              <a:buChar char=""/>
              <a:tabLst>
                <a:tab pos="527685" algn="l"/>
                <a:tab pos="528320" algn="l"/>
              </a:tabLst>
            </a:pPr>
            <a:r>
              <a:rPr sz="3000" spc="-5" dirty="0">
                <a:solidFill>
                  <a:srgbClr val="660066"/>
                </a:solidFill>
                <a:latin typeface="Times New Roman"/>
                <a:cs typeface="Times New Roman"/>
              </a:rPr>
              <a:t>Controllable</a:t>
            </a:r>
            <a:r>
              <a:rPr sz="3000" spc="30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660066"/>
                </a:solidFill>
                <a:latin typeface="Times New Roman"/>
                <a:cs typeface="Times New Roman"/>
              </a:rPr>
              <a:t>porosity</a:t>
            </a:r>
            <a:endParaRPr sz="3000" dirty="0">
              <a:latin typeface="Times New Roman"/>
              <a:cs typeface="Times New Roman"/>
            </a:endParaRPr>
          </a:p>
          <a:p>
            <a:pPr marL="377825" marR="7620" lvl="1" indent="-283845">
              <a:lnSpc>
                <a:spcPct val="100000"/>
              </a:lnSpc>
              <a:spcBef>
                <a:spcPts val="600"/>
              </a:spcBef>
              <a:buClr>
                <a:srgbClr val="B83C68"/>
              </a:buClr>
              <a:buSzPct val="80000"/>
              <a:buFont typeface="Arial"/>
              <a:buChar char="•"/>
              <a:tabLst>
                <a:tab pos="377825" algn="l"/>
                <a:tab pos="378460" algn="l"/>
                <a:tab pos="1591310" algn="l"/>
                <a:tab pos="2002789" algn="l"/>
                <a:tab pos="2983230" algn="l"/>
                <a:tab pos="3689985" algn="l"/>
                <a:tab pos="4801235" algn="l"/>
                <a:tab pos="5740400" algn="l"/>
              </a:tabLst>
            </a:pPr>
            <a:r>
              <a:rPr sz="3000" spc="-5" dirty="0">
                <a:solidFill>
                  <a:srgbClr val="001F5F"/>
                </a:solidFill>
                <a:latin typeface="Times New Roman"/>
                <a:cs typeface="Times New Roman"/>
              </a:rPr>
              <a:t>Forms	a	so</a:t>
            </a:r>
            <a:r>
              <a:rPr sz="3000" spc="-15" dirty="0">
                <a:solidFill>
                  <a:srgbClr val="001F5F"/>
                </a:solidFill>
                <a:latin typeface="Times New Roman"/>
                <a:cs typeface="Times New Roman"/>
              </a:rPr>
              <a:t>l</a:t>
            </a:r>
            <a:r>
              <a:rPr sz="3000" dirty="0">
                <a:solidFill>
                  <a:srgbClr val="001F5F"/>
                </a:solidFill>
                <a:latin typeface="Times New Roman"/>
                <a:cs typeface="Times New Roman"/>
              </a:rPr>
              <a:t>id	</a:t>
            </a:r>
            <a:r>
              <a:rPr sz="3000" spc="5" dirty="0">
                <a:solidFill>
                  <a:srgbClr val="001F5F"/>
                </a:solidFill>
                <a:latin typeface="Times New Roman"/>
                <a:cs typeface="Times New Roman"/>
              </a:rPr>
              <a:t>g</a:t>
            </a:r>
            <a:r>
              <a:rPr sz="3000" dirty="0">
                <a:solidFill>
                  <a:srgbClr val="001F5F"/>
                </a:solidFill>
                <a:latin typeface="Times New Roman"/>
                <a:cs typeface="Times New Roman"/>
              </a:rPr>
              <a:t>el	un</a:t>
            </a:r>
            <a:r>
              <a:rPr sz="3000" spc="5" dirty="0">
                <a:solidFill>
                  <a:srgbClr val="001F5F"/>
                </a:solidFill>
                <a:latin typeface="Times New Roman"/>
                <a:cs typeface="Times New Roman"/>
              </a:rPr>
              <a:t>d</a:t>
            </a:r>
            <a:r>
              <a:rPr sz="3000" dirty="0">
                <a:solidFill>
                  <a:srgbClr val="001F5F"/>
                </a:solidFill>
                <a:latin typeface="Times New Roman"/>
                <a:cs typeface="Times New Roman"/>
              </a:rPr>
              <a:t>er	mild	</a:t>
            </a:r>
            <a:r>
              <a:rPr sz="3000" spc="5" dirty="0">
                <a:solidFill>
                  <a:srgbClr val="001F5F"/>
                </a:solidFill>
                <a:latin typeface="Times New Roman"/>
                <a:cs typeface="Times New Roman"/>
              </a:rPr>
              <a:t>p</a:t>
            </a:r>
            <a:r>
              <a:rPr sz="3000" dirty="0">
                <a:solidFill>
                  <a:srgbClr val="001F5F"/>
                </a:solidFill>
                <a:latin typeface="Times New Roman"/>
                <a:cs typeface="Times New Roman"/>
              </a:rPr>
              <a:t>ro</a:t>
            </a:r>
            <a:r>
              <a:rPr sz="3000" spc="5" dirty="0">
                <a:solidFill>
                  <a:srgbClr val="001F5F"/>
                </a:solidFill>
                <a:latin typeface="Times New Roman"/>
                <a:cs typeface="Times New Roman"/>
              </a:rPr>
              <a:t>c</a:t>
            </a:r>
            <a:r>
              <a:rPr sz="3000" spc="-5" dirty="0">
                <a:solidFill>
                  <a:srgbClr val="001F5F"/>
                </a:solidFill>
                <a:latin typeface="Times New Roman"/>
                <a:cs typeface="Times New Roman"/>
              </a:rPr>
              <a:t>ess</a:t>
            </a:r>
            <a:r>
              <a:rPr sz="3000" spc="-20" dirty="0">
                <a:solidFill>
                  <a:srgbClr val="001F5F"/>
                </a:solidFill>
                <a:latin typeface="Times New Roman"/>
                <a:cs typeface="Times New Roman"/>
              </a:rPr>
              <a:t>i</a:t>
            </a:r>
            <a:r>
              <a:rPr sz="3000" dirty="0">
                <a:solidFill>
                  <a:srgbClr val="001F5F"/>
                </a:solidFill>
                <a:latin typeface="Times New Roman"/>
                <a:cs typeface="Times New Roman"/>
              </a:rPr>
              <a:t>ng  </a:t>
            </a:r>
            <a:r>
              <a:rPr sz="3000" spc="-5" dirty="0">
                <a:solidFill>
                  <a:srgbClr val="001F5F"/>
                </a:solidFill>
                <a:latin typeface="Times New Roman"/>
                <a:cs typeface="Times New Roman"/>
              </a:rPr>
              <a:t>conditions</a:t>
            </a:r>
            <a:endParaRPr sz="3000" dirty="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600"/>
              </a:spcBef>
              <a:buClr>
                <a:srgbClr val="B83C68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660066"/>
                </a:solidFill>
                <a:latin typeface="Times New Roman"/>
                <a:cs typeface="Times New Roman"/>
              </a:rPr>
              <a:t>Applications</a:t>
            </a:r>
            <a:r>
              <a:rPr sz="3000" spc="20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660066"/>
                </a:solidFill>
                <a:latin typeface="Times New Roman"/>
                <a:cs typeface="Times New Roman"/>
              </a:rPr>
              <a:t>in</a:t>
            </a:r>
            <a:endParaRPr sz="3000" dirty="0">
              <a:latin typeface="Times New Roman"/>
              <a:cs typeface="Times New Roman"/>
            </a:endParaRPr>
          </a:p>
          <a:p>
            <a:pPr marL="354965" marR="5080" indent="133985">
              <a:lnSpc>
                <a:spcPct val="100000"/>
              </a:lnSpc>
              <a:spcBef>
                <a:spcPts val="600"/>
              </a:spcBef>
              <a:tabLst>
                <a:tab pos="1710055" algn="l"/>
                <a:tab pos="2966085" algn="l"/>
                <a:tab pos="4138295" algn="l"/>
                <a:tab pos="5768975" algn="l"/>
                <a:tab pos="6379210" algn="l"/>
              </a:tabLst>
            </a:pPr>
            <a:r>
              <a:rPr sz="3000" dirty="0">
                <a:solidFill>
                  <a:srgbClr val="660066"/>
                </a:solidFill>
                <a:latin typeface="Times New Roman"/>
                <a:cs typeface="Times New Roman"/>
              </a:rPr>
              <a:t>Live</a:t>
            </a:r>
            <a:r>
              <a:rPr sz="3000" spc="-130" dirty="0">
                <a:solidFill>
                  <a:srgbClr val="660066"/>
                </a:solidFill>
                <a:latin typeface="Times New Roman"/>
                <a:cs typeface="Times New Roman"/>
              </a:rPr>
              <a:t>r</a:t>
            </a:r>
            <a:r>
              <a:rPr sz="3000" dirty="0">
                <a:solidFill>
                  <a:srgbClr val="660066"/>
                </a:solidFill>
                <a:latin typeface="Times New Roman"/>
                <a:cs typeface="Times New Roman"/>
              </a:rPr>
              <a:t>,	nerve,	hea</a:t>
            </a:r>
            <a:r>
              <a:rPr sz="3000" spc="5" dirty="0">
                <a:solidFill>
                  <a:srgbClr val="660066"/>
                </a:solidFill>
                <a:latin typeface="Times New Roman"/>
                <a:cs typeface="Times New Roman"/>
              </a:rPr>
              <a:t>r</a:t>
            </a:r>
            <a:r>
              <a:rPr sz="3000" dirty="0">
                <a:solidFill>
                  <a:srgbClr val="660066"/>
                </a:solidFill>
                <a:latin typeface="Times New Roman"/>
                <a:cs typeface="Times New Roman"/>
              </a:rPr>
              <a:t>t,	ca</a:t>
            </a:r>
            <a:r>
              <a:rPr sz="3000" spc="5" dirty="0">
                <a:solidFill>
                  <a:srgbClr val="660066"/>
                </a:solidFill>
                <a:latin typeface="Times New Roman"/>
                <a:cs typeface="Times New Roman"/>
              </a:rPr>
              <a:t>r</a:t>
            </a:r>
            <a:r>
              <a:rPr sz="3000" dirty="0">
                <a:solidFill>
                  <a:srgbClr val="660066"/>
                </a:solidFill>
                <a:latin typeface="Times New Roman"/>
                <a:cs typeface="Times New Roman"/>
              </a:rPr>
              <a:t>t</a:t>
            </a:r>
            <a:r>
              <a:rPr sz="3000" spc="5" dirty="0">
                <a:solidFill>
                  <a:srgbClr val="660066"/>
                </a:solidFill>
                <a:latin typeface="Times New Roman"/>
                <a:cs typeface="Times New Roman"/>
              </a:rPr>
              <a:t>i</a:t>
            </a:r>
            <a:r>
              <a:rPr sz="3000" dirty="0">
                <a:solidFill>
                  <a:srgbClr val="660066"/>
                </a:solidFill>
                <a:latin typeface="Times New Roman"/>
                <a:cs typeface="Times New Roman"/>
              </a:rPr>
              <a:t>lage	&amp;	t</a:t>
            </a:r>
            <a:r>
              <a:rPr sz="3000" spc="-15" dirty="0">
                <a:solidFill>
                  <a:srgbClr val="660066"/>
                </a:solidFill>
                <a:latin typeface="Times New Roman"/>
                <a:cs typeface="Times New Roman"/>
              </a:rPr>
              <a:t>i</a:t>
            </a:r>
            <a:r>
              <a:rPr sz="3000" spc="-5" dirty="0">
                <a:solidFill>
                  <a:srgbClr val="660066"/>
                </a:solidFill>
                <a:latin typeface="Times New Roman"/>
                <a:cs typeface="Times New Roman"/>
              </a:rPr>
              <a:t>ssu</a:t>
            </a:r>
            <a:r>
              <a:rPr sz="3000" dirty="0">
                <a:solidFill>
                  <a:srgbClr val="660066"/>
                </a:solidFill>
                <a:latin typeface="Times New Roman"/>
                <a:cs typeface="Times New Roman"/>
              </a:rPr>
              <a:t>e-  </a:t>
            </a:r>
            <a:r>
              <a:rPr sz="3000" spc="-5" dirty="0">
                <a:solidFill>
                  <a:srgbClr val="660066"/>
                </a:solidFill>
                <a:latin typeface="Times New Roman"/>
                <a:cs typeface="Times New Roman"/>
              </a:rPr>
              <a:t>engineering</a:t>
            </a:r>
            <a:endParaRPr sz="3000" dirty="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629400" y="124409"/>
            <a:ext cx="2514600" cy="4152379"/>
            <a:chOff x="6457950" y="457263"/>
            <a:chExt cx="2686050" cy="3819525"/>
          </a:xfrm>
        </p:grpSpPr>
        <p:sp>
          <p:nvSpPr>
            <p:cNvPr id="18" name="object 18"/>
            <p:cNvSpPr/>
            <p:nvPr/>
          </p:nvSpPr>
          <p:spPr>
            <a:xfrm>
              <a:off x="6457950" y="2419349"/>
              <a:ext cx="2619375" cy="185737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001000" y="457263"/>
              <a:ext cx="1142999" cy="76041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8744839" y="6537147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B8A4AD"/>
                </a:solidFill>
                <a:latin typeface="Arial"/>
                <a:cs typeface="Arial"/>
              </a:rPr>
              <a:t>12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3444" y="237185"/>
            <a:ext cx="42151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01F5F"/>
                </a:solidFill>
              </a:rPr>
              <a:t>Synthetic</a:t>
            </a:r>
            <a:r>
              <a:rPr spc="-30" dirty="0">
                <a:solidFill>
                  <a:srgbClr val="001F5F"/>
                </a:solidFill>
              </a:rPr>
              <a:t> </a:t>
            </a:r>
            <a:r>
              <a:rPr spc="-5" dirty="0">
                <a:solidFill>
                  <a:srgbClr val="001F5F"/>
                </a:solidFill>
              </a:rPr>
              <a:t>Polymers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75740" y="1302354"/>
            <a:ext cx="5946140" cy="468820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800"/>
              </a:spcBef>
              <a:buClr>
                <a:srgbClr val="B83C68"/>
              </a:buClr>
              <a:buSzPct val="79687"/>
              <a:buFont typeface="Arial"/>
              <a:buChar char=""/>
              <a:tabLst>
                <a:tab pos="296545" algn="l"/>
              </a:tabLst>
            </a:pP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Advantages of Synthetic</a:t>
            </a:r>
            <a:r>
              <a:rPr sz="3200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spc="-50" dirty="0">
                <a:solidFill>
                  <a:srgbClr val="FF0000"/>
                </a:solidFill>
                <a:latin typeface="Times New Roman"/>
                <a:cs typeface="Times New Roman"/>
              </a:rPr>
              <a:t>Polymers</a:t>
            </a:r>
            <a:endParaRPr sz="3200" dirty="0">
              <a:latin typeface="Times New Roman"/>
              <a:cs typeface="Times New Roman"/>
            </a:endParaRPr>
          </a:p>
          <a:p>
            <a:pPr marL="616585" lvl="1" indent="-283210">
              <a:lnSpc>
                <a:spcPct val="100000"/>
              </a:lnSpc>
              <a:spcBef>
                <a:spcPts val="610"/>
              </a:spcBef>
              <a:buClr>
                <a:srgbClr val="B83C68"/>
              </a:buClr>
              <a:buSzPct val="96428"/>
              <a:buFont typeface="Wingdings"/>
              <a:buChar char=""/>
              <a:tabLst>
                <a:tab pos="617220" algn="l"/>
              </a:tabLst>
            </a:pPr>
            <a:r>
              <a:rPr sz="2800" spc="-5" dirty="0">
                <a:solidFill>
                  <a:srgbClr val="660066"/>
                </a:solidFill>
                <a:latin typeface="Times New Roman"/>
                <a:cs typeface="Times New Roman"/>
              </a:rPr>
              <a:t>Ease of</a:t>
            </a:r>
            <a:r>
              <a:rPr sz="2800" spc="-10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660066"/>
                </a:solidFill>
                <a:latin typeface="Times New Roman"/>
                <a:cs typeface="Times New Roman"/>
              </a:rPr>
              <a:t>manufacturability</a:t>
            </a:r>
            <a:endParaRPr sz="2800" dirty="0">
              <a:latin typeface="Times New Roman"/>
              <a:cs typeface="Times New Roman"/>
            </a:endParaRPr>
          </a:p>
          <a:p>
            <a:pPr marL="616585" lvl="1" indent="-283210">
              <a:lnSpc>
                <a:spcPct val="100000"/>
              </a:lnSpc>
              <a:spcBef>
                <a:spcPts val="600"/>
              </a:spcBef>
              <a:buClr>
                <a:srgbClr val="B83C68"/>
              </a:buClr>
              <a:buSzPct val="96428"/>
              <a:buFont typeface="Wingdings"/>
              <a:buChar char=""/>
              <a:tabLst>
                <a:tab pos="617220" algn="l"/>
              </a:tabLst>
            </a:pPr>
            <a:r>
              <a:rPr sz="2800" spc="-5" dirty="0">
                <a:solidFill>
                  <a:srgbClr val="660066"/>
                </a:solidFill>
                <a:latin typeface="Times New Roman"/>
                <a:cs typeface="Times New Roman"/>
              </a:rPr>
              <a:t>process</a:t>
            </a:r>
            <a:r>
              <a:rPr sz="2800" spc="-30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660066"/>
                </a:solidFill>
                <a:latin typeface="Times New Roman"/>
                <a:cs typeface="Times New Roman"/>
              </a:rPr>
              <a:t>ability</a:t>
            </a:r>
            <a:endParaRPr sz="2800" dirty="0">
              <a:latin typeface="Times New Roman"/>
              <a:cs typeface="Times New Roman"/>
            </a:endParaRPr>
          </a:p>
          <a:p>
            <a:pPr marL="616585" lvl="1" indent="-283210">
              <a:lnSpc>
                <a:spcPct val="100000"/>
              </a:lnSpc>
              <a:spcBef>
                <a:spcPts val="600"/>
              </a:spcBef>
              <a:buClr>
                <a:srgbClr val="B83C68"/>
              </a:buClr>
              <a:buSzPct val="96428"/>
              <a:buFont typeface="Wingdings"/>
              <a:buChar char=""/>
              <a:tabLst>
                <a:tab pos="617220" algn="l"/>
              </a:tabLst>
            </a:pPr>
            <a:r>
              <a:rPr sz="2800" spc="-5" dirty="0">
                <a:solidFill>
                  <a:srgbClr val="660066"/>
                </a:solidFill>
                <a:latin typeface="Times New Roman"/>
                <a:cs typeface="Times New Roman"/>
              </a:rPr>
              <a:t>reasonable</a:t>
            </a:r>
            <a:r>
              <a:rPr sz="2800" spc="-35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660066"/>
                </a:solidFill>
                <a:latin typeface="Times New Roman"/>
                <a:cs typeface="Times New Roman"/>
              </a:rPr>
              <a:t>cost</a:t>
            </a:r>
            <a:endParaRPr sz="2800" dirty="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spcBef>
                <a:spcPts val="595"/>
              </a:spcBef>
              <a:buClr>
                <a:srgbClr val="B83C68"/>
              </a:buClr>
              <a:buSzPct val="79687"/>
              <a:buFont typeface="Arial"/>
              <a:buChar char=""/>
              <a:tabLst>
                <a:tab pos="296545" algn="l"/>
              </a:tabLst>
            </a:pP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The Required</a:t>
            </a:r>
            <a:r>
              <a:rPr sz="3200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Properties</a:t>
            </a:r>
            <a:endParaRPr sz="3200" dirty="0">
              <a:latin typeface="Times New Roman"/>
              <a:cs typeface="Times New Roman"/>
            </a:endParaRPr>
          </a:p>
          <a:p>
            <a:pPr marL="570230" indent="-236854">
              <a:lnSpc>
                <a:spcPct val="100000"/>
              </a:lnSpc>
              <a:spcBef>
                <a:spcPts val="605"/>
              </a:spcBef>
              <a:buClr>
                <a:srgbClr val="B83C68"/>
              </a:buClr>
              <a:buFont typeface="Wingdings"/>
              <a:buChar char=""/>
              <a:tabLst>
                <a:tab pos="570865" algn="l"/>
              </a:tabLst>
            </a:pPr>
            <a:r>
              <a:rPr sz="2800" spc="-5" dirty="0">
                <a:solidFill>
                  <a:srgbClr val="660066"/>
                </a:solidFill>
                <a:latin typeface="Times New Roman"/>
                <a:cs typeface="Times New Roman"/>
              </a:rPr>
              <a:t>Biocompatibility</a:t>
            </a:r>
            <a:endParaRPr sz="2800" dirty="0">
              <a:latin typeface="Times New Roman"/>
              <a:cs typeface="Times New Roman"/>
            </a:endParaRPr>
          </a:p>
          <a:p>
            <a:pPr marL="570230" indent="-236854">
              <a:lnSpc>
                <a:spcPct val="100000"/>
              </a:lnSpc>
              <a:spcBef>
                <a:spcPts val="600"/>
              </a:spcBef>
              <a:buClr>
                <a:srgbClr val="B83C68"/>
              </a:buClr>
              <a:buFont typeface="Wingdings"/>
              <a:buChar char=""/>
              <a:tabLst>
                <a:tab pos="570865" algn="l"/>
              </a:tabLst>
            </a:pPr>
            <a:r>
              <a:rPr sz="2800" spc="-5" dirty="0">
                <a:solidFill>
                  <a:srgbClr val="660066"/>
                </a:solidFill>
                <a:latin typeface="Times New Roman"/>
                <a:cs typeface="Times New Roman"/>
              </a:rPr>
              <a:t>Sterilizability</a:t>
            </a:r>
            <a:endParaRPr sz="2800" dirty="0">
              <a:latin typeface="Times New Roman"/>
              <a:cs typeface="Times New Roman"/>
            </a:endParaRPr>
          </a:p>
          <a:p>
            <a:pPr marL="570230" indent="-236854">
              <a:lnSpc>
                <a:spcPct val="100000"/>
              </a:lnSpc>
              <a:spcBef>
                <a:spcPts val="600"/>
              </a:spcBef>
              <a:buClr>
                <a:srgbClr val="B83C68"/>
              </a:buClr>
              <a:buFont typeface="Wingdings"/>
              <a:buChar char=""/>
              <a:tabLst>
                <a:tab pos="570865" algn="l"/>
              </a:tabLst>
            </a:pPr>
            <a:r>
              <a:rPr sz="2800" spc="-5" dirty="0">
                <a:solidFill>
                  <a:srgbClr val="660066"/>
                </a:solidFill>
                <a:latin typeface="Times New Roman"/>
                <a:cs typeface="Times New Roman"/>
              </a:rPr>
              <a:t>Physical</a:t>
            </a:r>
            <a:r>
              <a:rPr sz="2800" spc="-40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660066"/>
                </a:solidFill>
                <a:latin typeface="Times New Roman"/>
                <a:cs typeface="Times New Roman"/>
              </a:rPr>
              <a:t>Property</a:t>
            </a:r>
            <a:endParaRPr sz="2800" dirty="0">
              <a:latin typeface="Times New Roman"/>
              <a:cs typeface="Times New Roman"/>
            </a:endParaRPr>
          </a:p>
          <a:p>
            <a:pPr marL="570230" indent="-236854">
              <a:lnSpc>
                <a:spcPct val="100000"/>
              </a:lnSpc>
              <a:spcBef>
                <a:spcPts val="605"/>
              </a:spcBef>
              <a:buClr>
                <a:srgbClr val="B83C68"/>
              </a:buClr>
              <a:buFont typeface="Wingdings"/>
              <a:buChar char=""/>
              <a:tabLst>
                <a:tab pos="570865" algn="l"/>
              </a:tabLst>
            </a:pPr>
            <a:r>
              <a:rPr sz="2800" spc="-5" dirty="0">
                <a:solidFill>
                  <a:srgbClr val="660066"/>
                </a:solidFill>
                <a:latin typeface="Times New Roman"/>
                <a:cs typeface="Times New Roman"/>
              </a:rPr>
              <a:t>Manufacturability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001000" y="457263"/>
            <a:ext cx="1142999" cy="760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9644" y="932434"/>
            <a:ext cx="24879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5" dirty="0">
                <a:solidFill>
                  <a:srgbClr val="6F2F9F"/>
                </a:solidFill>
                <a:latin typeface="Times New Roman"/>
                <a:cs typeface="Times New Roman"/>
              </a:rPr>
              <a:t>Applications: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14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1526794" y="1910842"/>
            <a:ext cx="723455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Medical disposable supplies, Prosthetic materials,  Dental materials, implants, dressings, polymeric  drug </a:t>
            </a:r>
            <a:r>
              <a:rPr sz="2800" spc="-25" dirty="0">
                <a:solidFill>
                  <a:srgbClr val="001F5F"/>
                </a:solidFill>
                <a:latin typeface="Times New Roman"/>
                <a:cs typeface="Times New Roman"/>
              </a:rPr>
              <a:t>delivery, 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tissue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engineering</a:t>
            </a:r>
            <a:r>
              <a:rPr sz="28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products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01000" y="457263"/>
            <a:ext cx="1142999" cy="760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9644" y="489026"/>
            <a:ext cx="452755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5" dirty="0">
                <a:solidFill>
                  <a:srgbClr val="001F5F"/>
                </a:solidFill>
              </a:rPr>
              <a:t>Synthetic</a:t>
            </a:r>
            <a:r>
              <a:rPr sz="4300" spc="-40" dirty="0">
                <a:solidFill>
                  <a:srgbClr val="001F5F"/>
                </a:solidFill>
              </a:rPr>
              <a:t> </a:t>
            </a:r>
            <a:r>
              <a:rPr sz="4300" spc="-5" dirty="0">
                <a:solidFill>
                  <a:srgbClr val="001F5F"/>
                </a:solidFill>
              </a:rPr>
              <a:t>Polymers</a:t>
            </a:r>
            <a:endParaRPr sz="43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15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1151940" y="1407419"/>
            <a:ext cx="5523230" cy="4171950"/>
          </a:xfrm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80"/>
              </a:spcBef>
            </a:pP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Example of Synthetic Polymers</a:t>
            </a:r>
            <a:r>
              <a:rPr sz="2800" spc="-1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:</a:t>
            </a:r>
            <a:endParaRPr sz="2800" dirty="0">
              <a:latin typeface="Times New Roman"/>
              <a:cs typeface="Times New Roman"/>
            </a:endParaRPr>
          </a:p>
          <a:p>
            <a:pPr marL="382905" indent="-370840">
              <a:lnSpc>
                <a:spcPct val="100000"/>
              </a:lnSpc>
              <a:spcBef>
                <a:spcPts val="1680"/>
              </a:spcBef>
              <a:buClr>
                <a:srgbClr val="B83C68"/>
              </a:buClr>
              <a:buSzPct val="80357"/>
              <a:buFont typeface="Wingdings"/>
              <a:buChar char=""/>
              <a:tabLst>
                <a:tab pos="383540" algn="l"/>
              </a:tabLst>
            </a:pPr>
            <a:r>
              <a:rPr sz="2800" spc="-5" dirty="0">
                <a:latin typeface="Times New Roman"/>
                <a:cs typeface="Times New Roman"/>
              </a:rPr>
              <a:t>(</a:t>
            </a:r>
            <a:r>
              <a:rPr sz="2800" spc="-5" dirty="0">
                <a:solidFill>
                  <a:srgbClr val="FF0066"/>
                </a:solidFill>
                <a:latin typeface="Times New Roman"/>
                <a:cs typeface="Times New Roman"/>
              </a:rPr>
              <a:t>PTFE)</a:t>
            </a:r>
            <a:r>
              <a:rPr sz="2800" spc="20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0066"/>
                </a:solidFill>
                <a:latin typeface="Times New Roman"/>
                <a:cs typeface="Times New Roman"/>
              </a:rPr>
              <a:t>Polytetrafluoroethylene</a:t>
            </a:r>
            <a:endParaRPr sz="2800" dirty="0">
              <a:latin typeface="Times New Roman"/>
              <a:cs typeface="Times New Roman"/>
            </a:endParaRPr>
          </a:p>
          <a:p>
            <a:pPr marL="382905" indent="-370840">
              <a:lnSpc>
                <a:spcPct val="100000"/>
              </a:lnSpc>
              <a:spcBef>
                <a:spcPts val="2280"/>
              </a:spcBef>
              <a:buClr>
                <a:srgbClr val="B83C68"/>
              </a:buClr>
              <a:buSzPct val="80357"/>
              <a:buFont typeface="Wingdings"/>
              <a:buChar char=""/>
              <a:tabLst>
                <a:tab pos="383540" algn="l"/>
              </a:tabLst>
            </a:pPr>
            <a:r>
              <a:rPr sz="2800" spc="-5" dirty="0">
                <a:solidFill>
                  <a:srgbClr val="006FC0"/>
                </a:solidFill>
                <a:latin typeface="Times New Roman"/>
                <a:cs typeface="Times New Roman"/>
              </a:rPr>
              <a:t>Polyethylene,</a:t>
            </a:r>
            <a:r>
              <a:rPr sz="28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6FC0"/>
                </a:solidFill>
                <a:latin typeface="Times New Roman"/>
                <a:cs typeface="Times New Roman"/>
              </a:rPr>
              <a:t>(PE)</a:t>
            </a:r>
            <a:endParaRPr sz="2800" dirty="0">
              <a:latin typeface="Times New Roman"/>
              <a:cs typeface="Times New Roman"/>
            </a:endParaRPr>
          </a:p>
          <a:p>
            <a:pPr marL="382905" indent="-370840">
              <a:lnSpc>
                <a:spcPct val="100000"/>
              </a:lnSpc>
              <a:spcBef>
                <a:spcPts val="2285"/>
              </a:spcBef>
              <a:buClr>
                <a:srgbClr val="B83C68"/>
              </a:buClr>
              <a:buSzPct val="80357"/>
              <a:buFont typeface="Wingdings"/>
              <a:buChar char=""/>
              <a:tabLst>
                <a:tab pos="383540" algn="l"/>
              </a:tabLst>
            </a:pPr>
            <a:r>
              <a:rPr sz="2800" dirty="0">
                <a:solidFill>
                  <a:srgbClr val="FF0066"/>
                </a:solidFill>
                <a:latin typeface="Times New Roman"/>
                <a:cs typeface="Times New Roman"/>
              </a:rPr>
              <a:t>Polypropylene,</a:t>
            </a:r>
            <a:r>
              <a:rPr sz="2800" spc="-40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0066"/>
                </a:solidFill>
                <a:latin typeface="Times New Roman"/>
                <a:cs typeface="Times New Roman"/>
              </a:rPr>
              <a:t>(PP)</a:t>
            </a:r>
            <a:endParaRPr sz="2800" dirty="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spcBef>
                <a:spcPts val="2280"/>
              </a:spcBef>
              <a:buClr>
                <a:srgbClr val="B83C68"/>
              </a:buClr>
              <a:buSzPct val="80357"/>
              <a:buFont typeface="Wingdings"/>
              <a:buChar char=""/>
              <a:tabLst>
                <a:tab pos="296545" algn="l"/>
              </a:tabLst>
            </a:pPr>
            <a:r>
              <a:rPr sz="2800" spc="-5" dirty="0">
                <a:solidFill>
                  <a:srgbClr val="006FC0"/>
                </a:solidFill>
                <a:latin typeface="Times New Roman"/>
                <a:cs typeface="Times New Roman"/>
              </a:rPr>
              <a:t>Poly (methyl methacrylate),</a:t>
            </a:r>
            <a:r>
              <a:rPr sz="28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6FC0"/>
                </a:solidFill>
                <a:latin typeface="Times New Roman"/>
                <a:cs typeface="Times New Roman"/>
              </a:rPr>
              <a:t>PMMA</a:t>
            </a:r>
            <a:endParaRPr sz="2800" dirty="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spcBef>
                <a:spcPts val="2280"/>
              </a:spcBef>
              <a:buClr>
                <a:srgbClr val="B83C68"/>
              </a:buClr>
              <a:buSzPct val="80357"/>
              <a:buFont typeface="Wingdings"/>
              <a:buChar char=""/>
              <a:tabLst>
                <a:tab pos="296545" algn="l"/>
              </a:tabLst>
            </a:pPr>
            <a:r>
              <a:rPr sz="2800" spc="-5" dirty="0">
                <a:solidFill>
                  <a:srgbClr val="FF0066"/>
                </a:solidFill>
                <a:latin typeface="Times New Roman"/>
                <a:cs typeface="Times New Roman"/>
              </a:rPr>
              <a:t>Materials in Maxillofacial</a:t>
            </a:r>
            <a:r>
              <a:rPr sz="2800" spc="-30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0066"/>
                </a:solidFill>
                <a:latin typeface="Times New Roman"/>
                <a:cs typeface="Times New Roman"/>
              </a:rPr>
              <a:t>Prosthetic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001000" y="457263"/>
            <a:ext cx="1142999" cy="760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680" y="0"/>
            <a:ext cx="9147810" cy="6861175"/>
            <a:chOff x="-3680" y="0"/>
            <a:chExt cx="9147810" cy="6861175"/>
          </a:xfrm>
        </p:grpSpPr>
        <p:sp>
          <p:nvSpPr>
            <p:cNvPr id="3" name="object 3"/>
            <p:cNvSpPr/>
            <p:nvPr/>
          </p:nvSpPr>
          <p:spPr>
            <a:xfrm>
              <a:off x="4686299" y="3448050"/>
              <a:ext cx="3019425" cy="7905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686299" y="3448050"/>
              <a:ext cx="1323975" cy="7905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933824" y="3448050"/>
              <a:ext cx="819150" cy="7905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38325" y="3448050"/>
              <a:ext cx="2914650" cy="79057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600449" y="2552700"/>
              <a:ext cx="2238375" cy="104775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000246" y="2682620"/>
            <a:ext cx="1447800" cy="81978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3970" marR="5080" indent="-1905">
              <a:lnSpc>
                <a:spcPts val="2900"/>
              </a:lnSpc>
              <a:spcBef>
                <a:spcPts val="575"/>
              </a:spcBef>
            </a:pP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800" b="1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800" b="1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hetic  Polyme</a:t>
            </a:r>
            <a:r>
              <a:rPr sz="2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81075" y="4152900"/>
            <a:ext cx="1781175" cy="8763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60094" y="4377054"/>
            <a:ext cx="12287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Biostable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876550" y="4152900"/>
            <a:ext cx="2190750" cy="8763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215385" y="4345685"/>
            <a:ext cx="15271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Bioe</a:t>
            </a:r>
            <a:r>
              <a:rPr sz="24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odible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191125" y="4067175"/>
            <a:ext cx="1581150" cy="9620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509386" y="4188079"/>
            <a:ext cx="940435" cy="706755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 marR="5080" indent="54610">
              <a:lnSpc>
                <a:spcPts val="2480"/>
              </a:lnSpc>
              <a:spcBef>
                <a:spcPts val="515"/>
              </a:spcBef>
            </a:pPr>
            <a:r>
              <a:rPr sz="24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Water 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soluble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810375" y="4067175"/>
            <a:ext cx="1724025" cy="9620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062596" y="4188079"/>
            <a:ext cx="1228090" cy="706755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 marR="5080" indent="215265">
              <a:lnSpc>
                <a:spcPts val="2480"/>
              </a:lnSpc>
              <a:spcBef>
                <a:spcPts val="515"/>
              </a:spcBef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Other  polym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ers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289685" y="705357"/>
            <a:ext cx="617601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1F5F"/>
                </a:solidFill>
              </a:rPr>
              <a:t>Classification of synthetic</a:t>
            </a:r>
            <a:r>
              <a:rPr sz="3200" spc="-125" dirty="0">
                <a:solidFill>
                  <a:srgbClr val="001F5F"/>
                </a:solidFill>
              </a:rPr>
              <a:t> </a:t>
            </a:r>
            <a:r>
              <a:rPr sz="3200" dirty="0">
                <a:solidFill>
                  <a:srgbClr val="001F5F"/>
                </a:solidFill>
              </a:rPr>
              <a:t>polymers</a:t>
            </a:r>
            <a:endParaRPr sz="320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16</a:t>
            </a:fld>
            <a:endParaRPr spc="-5" dirty="0"/>
          </a:p>
        </p:txBody>
      </p:sp>
      <p:sp>
        <p:nvSpPr>
          <p:cNvPr id="20" name="object 20"/>
          <p:cNvSpPr/>
          <p:nvPr/>
        </p:nvSpPr>
        <p:spPr>
          <a:xfrm>
            <a:off x="8001000" y="457263"/>
            <a:ext cx="1142999" cy="7604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9644" y="1313433"/>
            <a:ext cx="7541259" cy="468439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77825" marR="5080" indent="-283845" algn="just">
              <a:lnSpc>
                <a:spcPct val="80000"/>
              </a:lnSpc>
              <a:spcBef>
                <a:spcPts val="725"/>
              </a:spcBef>
              <a:buClr>
                <a:srgbClr val="B83C68"/>
              </a:buClr>
              <a:buSzPct val="78846"/>
              <a:buFont typeface="Arial"/>
              <a:buChar char="•"/>
              <a:tabLst>
                <a:tab pos="378460" algn="l"/>
              </a:tabLst>
            </a:pPr>
            <a:r>
              <a:rPr sz="2600" dirty="0">
                <a:solidFill>
                  <a:srgbClr val="0000CC"/>
                </a:solidFill>
                <a:latin typeface="Times New Roman"/>
                <a:cs typeface="Times New Roman"/>
              </a:rPr>
              <a:t>Polymers that are </a:t>
            </a:r>
            <a:r>
              <a:rPr sz="2600" spc="-10" dirty="0">
                <a:solidFill>
                  <a:srgbClr val="0000CC"/>
                </a:solidFill>
                <a:latin typeface="Times New Roman"/>
                <a:cs typeface="Times New Roman"/>
              </a:rPr>
              <a:t>sufficiently </a:t>
            </a:r>
            <a:r>
              <a:rPr sz="2600" spc="-5" dirty="0">
                <a:solidFill>
                  <a:srgbClr val="0000CC"/>
                </a:solidFill>
                <a:latin typeface="Times New Roman"/>
                <a:cs typeface="Times New Roman"/>
              </a:rPr>
              <a:t>biostable to </a:t>
            </a:r>
            <a:r>
              <a:rPr sz="2600" dirty="0">
                <a:solidFill>
                  <a:srgbClr val="0000CC"/>
                </a:solidFill>
                <a:latin typeface="Times New Roman"/>
                <a:cs typeface="Times New Roman"/>
              </a:rPr>
              <a:t>allow their  long </a:t>
            </a:r>
            <a:r>
              <a:rPr sz="2600" spc="-5" dirty="0">
                <a:solidFill>
                  <a:srgbClr val="0000CC"/>
                </a:solidFill>
                <a:latin typeface="Times New Roman"/>
                <a:cs typeface="Times New Roman"/>
              </a:rPr>
              <a:t>term </a:t>
            </a:r>
            <a:r>
              <a:rPr sz="2600" dirty="0">
                <a:solidFill>
                  <a:srgbClr val="0000CC"/>
                </a:solidFill>
                <a:latin typeface="Times New Roman"/>
                <a:cs typeface="Times New Roman"/>
              </a:rPr>
              <a:t>use </a:t>
            </a:r>
            <a:r>
              <a:rPr sz="2600" spc="-5" dirty="0">
                <a:solidFill>
                  <a:srgbClr val="0000CC"/>
                </a:solidFill>
                <a:latin typeface="Times New Roman"/>
                <a:cs typeface="Times New Roman"/>
              </a:rPr>
              <a:t>in artificial organs </a:t>
            </a:r>
            <a:r>
              <a:rPr sz="2600" dirty="0">
                <a:solidFill>
                  <a:srgbClr val="0000CC"/>
                </a:solidFill>
                <a:latin typeface="Times New Roman"/>
                <a:cs typeface="Times New Roman"/>
              </a:rPr>
              <a:t>blood pumps, blood  vessel </a:t>
            </a:r>
            <a:r>
              <a:rPr sz="2600" spc="-5" dirty="0">
                <a:solidFill>
                  <a:srgbClr val="0000CC"/>
                </a:solidFill>
                <a:latin typeface="Times New Roman"/>
                <a:cs typeface="Times New Roman"/>
              </a:rPr>
              <a:t>prostheses, heart </a:t>
            </a:r>
            <a:r>
              <a:rPr sz="2600" dirty="0">
                <a:solidFill>
                  <a:srgbClr val="0000CC"/>
                </a:solidFill>
                <a:latin typeface="Times New Roman"/>
                <a:cs typeface="Times New Roman"/>
              </a:rPr>
              <a:t>valves, </a:t>
            </a:r>
            <a:r>
              <a:rPr sz="2600" spc="-5" dirty="0">
                <a:solidFill>
                  <a:srgbClr val="0000CC"/>
                </a:solidFill>
                <a:latin typeface="Times New Roman"/>
                <a:cs typeface="Times New Roman"/>
              </a:rPr>
              <a:t>skeletal </a:t>
            </a:r>
            <a:r>
              <a:rPr sz="2600" dirty="0">
                <a:solidFill>
                  <a:srgbClr val="0000CC"/>
                </a:solidFill>
                <a:latin typeface="Times New Roman"/>
                <a:cs typeface="Times New Roman"/>
              </a:rPr>
              <a:t>joints, </a:t>
            </a:r>
            <a:r>
              <a:rPr sz="2600" spc="-5" dirty="0">
                <a:solidFill>
                  <a:srgbClr val="0000CC"/>
                </a:solidFill>
                <a:latin typeface="Times New Roman"/>
                <a:cs typeface="Times New Roman"/>
              </a:rPr>
              <a:t>kidney  </a:t>
            </a:r>
            <a:r>
              <a:rPr sz="2600" dirty="0">
                <a:solidFill>
                  <a:srgbClr val="0000CC"/>
                </a:solidFill>
                <a:latin typeface="Times New Roman"/>
                <a:cs typeface="Times New Roman"/>
              </a:rPr>
              <a:t>prostheses.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B83C68"/>
              </a:buClr>
              <a:buFont typeface="Arial"/>
              <a:buChar char="•"/>
            </a:pPr>
            <a:endParaRPr sz="3200">
              <a:latin typeface="Times New Roman"/>
              <a:cs typeface="Times New Roman"/>
            </a:endParaRPr>
          </a:p>
          <a:p>
            <a:pPr marL="377825" marR="8890" indent="-283845" algn="just">
              <a:lnSpc>
                <a:spcPct val="80000"/>
              </a:lnSpc>
              <a:spcBef>
                <a:spcPts val="5"/>
              </a:spcBef>
              <a:buClr>
                <a:srgbClr val="B83C68"/>
              </a:buClr>
              <a:buSzPct val="78846"/>
              <a:buFont typeface="Arial"/>
              <a:buChar char="•"/>
              <a:tabLst>
                <a:tab pos="378460" algn="l"/>
              </a:tabLst>
            </a:pPr>
            <a:r>
              <a:rPr sz="2600" dirty="0">
                <a:solidFill>
                  <a:srgbClr val="FF0000"/>
                </a:solidFill>
                <a:latin typeface="Times New Roman"/>
                <a:cs typeface="Times New Roman"/>
              </a:rPr>
              <a:t>A polymer </a:t>
            </a:r>
            <a:r>
              <a:rPr sz="2600" spc="-5" dirty="0">
                <a:solidFill>
                  <a:srgbClr val="FF0000"/>
                </a:solidFill>
                <a:latin typeface="Times New Roman"/>
                <a:cs typeface="Times New Roman"/>
              </a:rPr>
              <a:t>must </a:t>
            </a:r>
            <a:r>
              <a:rPr sz="2600" dirty="0">
                <a:solidFill>
                  <a:srgbClr val="FF0000"/>
                </a:solidFill>
                <a:latin typeface="Times New Roman"/>
                <a:cs typeface="Times New Roman"/>
              </a:rPr>
              <a:t>fulfill </a:t>
            </a:r>
            <a:r>
              <a:rPr sz="2600" spc="-5" dirty="0">
                <a:solidFill>
                  <a:srgbClr val="FF0000"/>
                </a:solidFill>
                <a:latin typeface="Times New Roman"/>
                <a:cs typeface="Times New Roman"/>
              </a:rPr>
              <a:t>certain critical requirements if  it is to </a:t>
            </a:r>
            <a:r>
              <a:rPr sz="2600" dirty="0">
                <a:solidFill>
                  <a:srgbClr val="FF0000"/>
                </a:solidFill>
                <a:latin typeface="Times New Roman"/>
                <a:cs typeface="Times New Roman"/>
              </a:rPr>
              <a:t>be used </a:t>
            </a:r>
            <a:r>
              <a:rPr sz="2600" spc="-5" dirty="0">
                <a:solidFill>
                  <a:srgbClr val="FF0000"/>
                </a:solidFill>
                <a:latin typeface="Times New Roman"/>
                <a:cs typeface="Times New Roman"/>
              </a:rPr>
              <a:t>in an artificial</a:t>
            </a:r>
            <a:r>
              <a:rPr sz="26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Times New Roman"/>
                <a:cs typeface="Times New Roman"/>
              </a:rPr>
              <a:t>organ.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650">
              <a:latin typeface="Times New Roman"/>
              <a:cs typeface="Times New Roman"/>
            </a:endParaRPr>
          </a:p>
          <a:p>
            <a:pPr marL="583565" indent="-571500">
              <a:lnSpc>
                <a:spcPct val="100000"/>
              </a:lnSpc>
              <a:buClr>
                <a:srgbClr val="B83C68"/>
              </a:buClr>
              <a:buSzPct val="78846"/>
              <a:buFont typeface="Wingdings"/>
              <a:buChar char=""/>
              <a:tabLst>
                <a:tab pos="583565" algn="l"/>
                <a:tab pos="584200" algn="l"/>
              </a:tabLst>
            </a:pPr>
            <a:r>
              <a:rPr sz="2600" spc="-5" dirty="0">
                <a:solidFill>
                  <a:srgbClr val="001F5F"/>
                </a:solidFill>
                <a:latin typeface="Times New Roman"/>
                <a:cs typeface="Times New Roman"/>
              </a:rPr>
              <a:t>It must </a:t>
            </a:r>
            <a:r>
              <a:rPr sz="2600" dirty="0">
                <a:solidFill>
                  <a:srgbClr val="001F5F"/>
                </a:solidFill>
                <a:latin typeface="Times New Roman"/>
                <a:cs typeface="Times New Roman"/>
              </a:rPr>
              <a:t>be physiologically</a:t>
            </a:r>
            <a:r>
              <a:rPr sz="26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001F5F"/>
                </a:solidFill>
                <a:latin typeface="Times New Roman"/>
                <a:cs typeface="Times New Roman"/>
              </a:rPr>
              <a:t>inert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B83C68"/>
              </a:buClr>
              <a:buFont typeface="Wingdings"/>
              <a:buChar char=""/>
            </a:pPr>
            <a:endParaRPr sz="3200">
              <a:latin typeface="Times New Roman"/>
              <a:cs typeface="Times New Roman"/>
            </a:endParaRPr>
          </a:p>
          <a:p>
            <a:pPr marL="583565" marR="6985" indent="-571500" algn="just">
              <a:lnSpc>
                <a:spcPct val="80000"/>
              </a:lnSpc>
              <a:buClr>
                <a:srgbClr val="B83C68"/>
              </a:buClr>
              <a:buSzPct val="78846"/>
              <a:buFont typeface="Wingdings"/>
              <a:buChar char=""/>
              <a:tabLst>
                <a:tab pos="584200" algn="l"/>
              </a:tabLst>
            </a:pPr>
            <a:r>
              <a:rPr sz="2600" dirty="0">
                <a:solidFill>
                  <a:srgbClr val="CC0099"/>
                </a:solidFill>
                <a:latin typeface="Times New Roman"/>
                <a:cs typeface="Times New Roman"/>
              </a:rPr>
              <a:t>The polymer </a:t>
            </a:r>
            <a:r>
              <a:rPr sz="2600" spc="-5" dirty="0">
                <a:solidFill>
                  <a:srgbClr val="CC0099"/>
                </a:solidFill>
                <a:latin typeface="Times New Roman"/>
                <a:cs typeface="Times New Roman"/>
              </a:rPr>
              <a:t>itself </a:t>
            </a:r>
            <a:r>
              <a:rPr sz="2600" dirty="0">
                <a:solidFill>
                  <a:srgbClr val="CC0099"/>
                </a:solidFill>
                <a:latin typeface="Times New Roman"/>
                <a:cs typeface="Times New Roman"/>
              </a:rPr>
              <a:t>should be </a:t>
            </a:r>
            <a:r>
              <a:rPr sz="2600" spc="-5" dirty="0">
                <a:solidFill>
                  <a:srgbClr val="CC0099"/>
                </a:solidFill>
                <a:latin typeface="Times New Roman"/>
                <a:cs typeface="Times New Roman"/>
              </a:rPr>
              <a:t>stable during </a:t>
            </a:r>
            <a:r>
              <a:rPr sz="2600" spc="-10" dirty="0">
                <a:solidFill>
                  <a:srgbClr val="CC0099"/>
                </a:solidFill>
                <a:latin typeface="Times New Roman"/>
                <a:cs typeface="Times New Roman"/>
              </a:rPr>
              <a:t>many  </a:t>
            </a:r>
            <a:r>
              <a:rPr sz="2600" spc="-5" dirty="0">
                <a:solidFill>
                  <a:srgbClr val="CC0099"/>
                </a:solidFill>
                <a:latin typeface="Times New Roman"/>
                <a:cs typeface="Times New Roman"/>
              </a:rPr>
              <a:t>years </a:t>
            </a:r>
            <a:r>
              <a:rPr sz="2600" dirty="0">
                <a:solidFill>
                  <a:srgbClr val="CC0099"/>
                </a:solidFill>
                <a:latin typeface="Times New Roman"/>
                <a:cs typeface="Times New Roman"/>
              </a:rPr>
              <a:t>of </a:t>
            </a:r>
            <a:r>
              <a:rPr sz="2600" spc="-5" dirty="0">
                <a:solidFill>
                  <a:srgbClr val="CC0099"/>
                </a:solidFill>
                <a:latin typeface="Times New Roman"/>
                <a:cs typeface="Times New Roman"/>
              </a:rPr>
              <a:t>exposure </a:t>
            </a:r>
            <a:r>
              <a:rPr sz="2600" spc="-10" dirty="0">
                <a:solidFill>
                  <a:srgbClr val="CC0099"/>
                </a:solidFill>
                <a:latin typeface="Times New Roman"/>
                <a:cs typeface="Times New Roman"/>
              </a:rPr>
              <a:t>to </a:t>
            </a:r>
            <a:r>
              <a:rPr sz="2600" spc="-5" dirty="0">
                <a:solidFill>
                  <a:srgbClr val="CC0099"/>
                </a:solidFill>
                <a:latin typeface="Times New Roman"/>
                <a:cs typeface="Times New Roman"/>
              </a:rPr>
              <a:t>hydrolytic </a:t>
            </a:r>
            <a:r>
              <a:rPr sz="2600" dirty="0">
                <a:solidFill>
                  <a:srgbClr val="CC0099"/>
                </a:solidFill>
                <a:latin typeface="Times New Roman"/>
                <a:cs typeface="Times New Roman"/>
              </a:rPr>
              <a:t>or </a:t>
            </a:r>
            <a:r>
              <a:rPr sz="2600" spc="-5" dirty="0">
                <a:solidFill>
                  <a:srgbClr val="CC0099"/>
                </a:solidFill>
                <a:latin typeface="Times New Roman"/>
                <a:cs typeface="Times New Roman"/>
              </a:rPr>
              <a:t>oxidative  </a:t>
            </a:r>
            <a:r>
              <a:rPr sz="2600" dirty="0">
                <a:solidFill>
                  <a:srgbClr val="CC0099"/>
                </a:solidFill>
                <a:latin typeface="Times New Roman"/>
                <a:cs typeface="Times New Roman"/>
              </a:rPr>
              <a:t>conditions </a:t>
            </a:r>
            <a:r>
              <a:rPr sz="2600" spc="-5" dirty="0">
                <a:solidFill>
                  <a:srgbClr val="CC0099"/>
                </a:solidFill>
                <a:latin typeface="Times New Roman"/>
                <a:cs typeface="Times New Roman"/>
              </a:rPr>
              <a:t>at </a:t>
            </a:r>
            <a:r>
              <a:rPr sz="2600" spc="5" dirty="0">
                <a:solidFill>
                  <a:srgbClr val="CC0099"/>
                </a:solidFill>
                <a:latin typeface="Times New Roman"/>
                <a:cs typeface="Times New Roman"/>
              </a:rPr>
              <a:t>body</a:t>
            </a:r>
            <a:r>
              <a:rPr sz="2600" spc="-65" dirty="0">
                <a:solidFill>
                  <a:srgbClr val="CC0099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CC0099"/>
                </a:solidFill>
                <a:latin typeface="Times New Roman"/>
                <a:cs typeface="Times New Roman"/>
              </a:rPr>
              <a:t>temperature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77264" y="321005"/>
            <a:ext cx="418655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001F5F"/>
                </a:solidFill>
              </a:rPr>
              <a:t>Biostable</a:t>
            </a:r>
            <a:r>
              <a:rPr spc="-75" dirty="0">
                <a:solidFill>
                  <a:srgbClr val="001F5F"/>
                </a:solidFill>
              </a:rPr>
              <a:t> </a:t>
            </a:r>
            <a:r>
              <a:rPr spc="-5" dirty="0">
                <a:solidFill>
                  <a:srgbClr val="001F5F"/>
                </a:solidFill>
              </a:rPr>
              <a:t>Polymers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17</a:t>
            </a:fld>
            <a:endParaRPr spc="-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2044" y="935481"/>
            <a:ext cx="7539355" cy="3165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83565" marR="5080" indent="-571500" algn="just">
              <a:lnSpc>
                <a:spcPct val="100000"/>
              </a:lnSpc>
              <a:spcBef>
                <a:spcPts val="95"/>
              </a:spcBef>
              <a:buClr>
                <a:srgbClr val="B83C68"/>
              </a:buClr>
              <a:buSzPct val="80357"/>
              <a:buFont typeface="Wingdings"/>
              <a:buChar char=""/>
              <a:tabLst>
                <a:tab pos="584200" algn="l"/>
              </a:tabLst>
            </a:pPr>
            <a:r>
              <a:rPr sz="2800" spc="-5" dirty="0">
                <a:solidFill>
                  <a:srgbClr val="006FC0"/>
                </a:solidFill>
                <a:latin typeface="Times New Roman"/>
                <a:cs typeface="Times New Roman"/>
              </a:rPr>
              <a:t>It must </a:t>
            </a:r>
            <a:r>
              <a:rPr sz="2800" dirty="0">
                <a:solidFill>
                  <a:srgbClr val="006FC0"/>
                </a:solidFill>
                <a:latin typeface="Times New Roman"/>
                <a:cs typeface="Times New Roman"/>
              </a:rPr>
              <a:t>be </a:t>
            </a:r>
            <a:r>
              <a:rPr sz="2800" spc="-5" dirty="0">
                <a:solidFill>
                  <a:srgbClr val="006FC0"/>
                </a:solidFill>
                <a:latin typeface="Times New Roman"/>
                <a:cs typeface="Times New Roman"/>
              </a:rPr>
              <a:t>strong </a:t>
            </a:r>
            <a:r>
              <a:rPr sz="2800" spc="-10" dirty="0">
                <a:solidFill>
                  <a:srgbClr val="006FC0"/>
                </a:solidFill>
                <a:latin typeface="Times New Roman"/>
                <a:cs typeface="Times New Roman"/>
              </a:rPr>
              <a:t>and </a:t>
            </a:r>
            <a:r>
              <a:rPr sz="2800" spc="-5" dirty="0">
                <a:solidFill>
                  <a:srgbClr val="006FC0"/>
                </a:solidFill>
                <a:latin typeface="Times New Roman"/>
                <a:cs typeface="Times New Roman"/>
              </a:rPr>
              <a:t>resistant to impact (when  it is used </a:t>
            </a:r>
            <a:r>
              <a:rPr sz="2800" spc="-10" dirty="0">
                <a:solidFill>
                  <a:srgbClr val="006FC0"/>
                </a:solidFill>
                <a:latin typeface="Times New Roman"/>
                <a:cs typeface="Times New Roman"/>
              </a:rPr>
              <a:t>as </a:t>
            </a:r>
            <a:r>
              <a:rPr sz="2800" spc="-5" dirty="0">
                <a:solidFill>
                  <a:srgbClr val="006FC0"/>
                </a:solidFill>
                <a:latin typeface="Times New Roman"/>
                <a:cs typeface="Times New Roman"/>
              </a:rPr>
              <a:t>structural material to replace </a:t>
            </a:r>
            <a:r>
              <a:rPr sz="2800" dirty="0">
                <a:solidFill>
                  <a:srgbClr val="006FC0"/>
                </a:solidFill>
                <a:latin typeface="Times New Roman"/>
                <a:cs typeface="Times New Roman"/>
              </a:rPr>
              <a:t>the  bone).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B83C68"/>
              </a:buClr>
              <a:buFont typeface="Wingdings"/>
              <a:buChar char=""/>
            </a:pPr>
            <a:endParaRPr sz="3950">
              <a:latin typeface="Times New Roman"/>
              <a:cs typeface="Times New Roman"/>
            </a:endParaRPr>
          </a:p>
          <a:p>
            <a:pPr marL="583565" marR="5080" indent="-571500" algn="just">
              <a:lnSpc>
                <a:spcPct val="100000"/>
              </a:lnSpc>
              <a:buClr>
                <a:srgbClr val="B83C68"/>
              </a:buClr>
              <a:buSzPct val="80357"/>
              <a:buFont typeface="Wingdings"/>
              <a:buChar char=""/>
              <a:tabLst>
                <a:tab pos="584200" algn="l"/>
              </a:tabLst>
            </a:pPr>
            <a:r>
              <a:rPr sz="2800" spc="-5" dirty="0">
                <a:solidFill>
                  <a:srgbClr val="CC0099"/>
                </a:solidFill>
                <a:latin typeface="Times New Roman"/>
                <a:cs typeface="Times New Roman"/>
              </a:rPr>
              <a:t>The polymer must </a:t>
            </a:r>
            <a:r>
              <a:rPr sz="2800" dirty="0">
                <a:solidFill>
                  <a:srgbClr val="CC0099"/>
                </a:solidFill>
                <a:latin typeface="Times New Roman"/>
                <a:cs typeface="Times New Roman"/>
              </a:rPr>
              <a:t>be </a:t>
            </a:r>
            <a:r>
              <a:rPr sz="2800" spc="-10" dirty="0">
                <a:solidFill>
                  <a:srgbClr val="CC0099"/>
                </a:solidFill>
                <a:latin typeface="Times New Roman"/>
                <a:cs typeface="Times New Roman"/>
              </a:rPr>
              <a:t>sufficiently </a:t>
            </a:r>
            <a:r>
              <a:rPr sz="2800" spc="-5" dirty="0">
                <a:solidFill>
                  <a:srgbClr val="CC0099"/>
                </a:solidFill>
                <a:latin typeface="Times New Roman"/>
                <a:cs typeface="Times New Roman"/>
              </a:rPr>
              <a:t>stable  chemically </a:t>
            </a:r>
            <a:r>
              <a:rPr sz="2800" dirty="0">
                <a:solidFill>
                  <a:srgbClr val="CC0099"/>
                </a:solidFill>
                <a:latin typeface="Times New Roman"/>
                <a:cs typeface="Times New Roman"/>
              </a:rPr>
              <a:t>or </a:t>
            </a:r>
            <a:r>
              <a:rPr sz="2800" spc="-5" dirty="0">
                <a:solidFill>
                  <a:srgbClr val="CC0099"/>
                </a:solidFill>
                <a:latin typeface="Times New Roman"/>
                <a:cs typeface="Times New Roman"/>
              </a:rPr>
              <a:t>thermally </a:t>
            </a:r>
            <a:r>
              <a:rPr sz="2800" spc="-10" dirty="0">
                <a:solidFill>
                  <a:srgbClr val="CC0099"/>
                </a:solidFill>
                <a:latin typeface="Times New Roman"/>
                <a:cs typeface="Times New Roman"/>
              </a:rPr>
              <a:t>that </a:t>
            </a:r>
            <a:r>
              <a:rPr sz="2800" spc="-5" dirty="0">
                <a:solidFill>
                  <a:srgbClr val="CC0099"/>
                </a:solidFill>
                <a:latin typeface="Times New Roman"/>
                <a:cs typeface="Times New Roman"/>
              </a:rPr>
              <a:t>it </a:t>
            </a:r>
            <a:r>
              <a:rPr sz="2800" spc="-10" dirty="0">
                <a:solidFill>
                  <a:srgbClr val="CC0099"/>
                </a:solidFill>
                <a:latin typeface="Times New Roman"/>
                <a:cs typeface="Times New Roman"/>
              </a:rPr>
              <a:t>can </a:t>
            </a:r>
            <a:r>
              <a:rPr sz="2800" dirty="0">
                <a:solidFill>
                  <a:srgbClr val="CC0099"/>
                </a:solidFill>
                <a:latin typeface="Times New Roman"/>
                <a:cs typeface="Times New Roman"/>
              </a:rPr>
              <a:t>be </a:t>
            </a:r>
            <a:r>
              <a:rPr sz="2800" spc="-5" dirty="0">
                <a:solidFill>
                  <a:srgbClr val="CC0099"/>
                </a:solidFill>
                <a:latin typeface="Times New Roman"/>
                <a:cs typeface="Times New Roman"/>
              </a:rPr>
              <a:t>sterilized  by </a:t>
            </a:r>
            <a:r>
              <a:rPr sz="2800" spc="-10" dirty="0">
                <a:solidFill>
                  <a:srgbClr val="CC0099"/>
                </a:solidFill>
                <a:latin typeface="Times New Roman"/>
                <a:cs typeface="Times New Roman"/>
              </a:rPr>
              <a:t>chemicals </a:t>
            </a:r>
            <a:r>
              <a:rPr sz="2800" spc="-5" dirty="0">
                <a:solidFill>
                  <a:srgbClr val="CC0099"/>
                </a:solidFill>
                <a:latin typeface="Times New Roman"/>
                <a:cs typeface="Times New Roman"/>
              </a:rPr>
              <a:t>or by</a:t>
            </a:r>
            <a:r>
              <a:rPr sz="2800" spc="5" dirty="0">
                <a:solidFill>
                  <a:srgbClr val="CC0099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CC0099"/>
                </a:solidFill>
                <a:latin typeface="Times New Roman"/>
                <a:cs typeface="Times New Roman"/>
              </a:rPr>
              <a:t>heat.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01000" y="228663"/>
            <a:ext cx="1142999" cy="760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18</a:t>
            </a:fld>
            <a:endParaRPr spc="-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1940" y="1468881"/>
            <a:ext cx="770509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5910" marR="5080" indent="-283845">
              <a:lnSpc>
                <a:spcPct val="100000"/>
              </a:lnSpc>
              <a:spcBef>
                <a:spcPts val="95"/>
              </a:spcBef>
              <a:tabLst>
                <a:tab pos="1207135" algn="l"/>
                <a:tab pos="1525905" algn="l"/>
                <a:tab pos="1819910" algn="l"/>
                <a:tab pos="2399030" algn="l"/>
                <a:tab pos="2533650" algn="l"/>
                <a:tab pos="3145790" algn="l"/>
                <a:tab pos="3209925" algn="l"/>
                <a:tab pos="4499610" algn="l"/>
                <a:tab pos="4935220" algn="l"/>
                <a:tab pos="5531485" algn="l"/>
                <a:tab pos="6403340" algn="l"/>
                <a:tab pos="6426200" algn="l"/>
                <a:tab pos="7078345" algn="l"/>
                <a:tab pos="7139305" algn="l"/>
              </a:tabLst>
            </a:pPr>
            <a:r>
              <a:rPr sz="2250" spc="-595" dirty="0">
                <a:solidFill>
                  <a:srgbClr val="B83C68"/>
                </a:solidFill>
                <a:latin typeface="Arial"/>
                <a:cs typeface="Arial"/>
              </a:rPr>
              <a:t> </a:t>
            </a:r>
            <a:r>
              <a:rPr sz="2250" spc="-265" dirty="0">
                <a:solidFill>
                  <a:srgbClr val="B83C68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P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o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l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y</a:t>
            </a:r>
            <a:r>
              <a:rPr sz="2800" spc="-20" dirty="0">
                <a:solidFill>
                  <a:srgbClr val="0000CC"/>
                </a:solidFill>
                <a:latin typeface="Times New Roman"/>
                <a:cs typeface="Times New Roman"/>
              </a:rPr>
              <a:t>m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ers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t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h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at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		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are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b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i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oer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o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dible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	</a:t>
            </a:r>
            <a:r>
              <a:rPr sz="2800" spc="-62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0000CC"/>
                </a:solidFill>
                <a:latin typeface="Times New Roman"/>
                <a:cs typeface="Times New Roman"/>
              </a:rPr>
              <a:t>m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aterials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		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t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h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at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		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will  ser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v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e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a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sho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r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t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term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		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p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u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r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p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o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s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e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	</a:t>
            </a:r>
            <a:r>
              <a:rPr sz="2800" spc="-15" dirty="0">
                <a:solidFill>
                  <a:srgbClr val="0000CC"/>
                </a:solidFill>
                <a:latin typeface="Times New Roman"/>
                <a:cs typeface="Times New Roman"/>
              </a:rPr>
              <a:t>i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n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t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h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e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body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and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t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h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en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35353" y="2322702"/>
            <a:ext cx="175895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decompose  </a:t>
            </a:r>
            <a:r>
              <a:rPr sz="2800" spc="-20" dirty="0">
                <a:solidFill>
                  <a:srgbClr val="0000CC"/>
                </a:solidFill>
                <a:latin typeface="Times New Roman"/>
                <a:cs typeface="Times New Roman"/>
              </a:rPr>
              <a:t>m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etabol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i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z</a:t>
            </a:r>
            <a:r>
              <a:rPr sz="2800" spc="-20" dirty="0">
                <a:solidFill>
                  <a:srgbClr val="0000CC"/>
                </a:solidFill>
                <a:latin typeface="Times New Roman"/>
                <a:cs typeface="Times New Roman"/>
              </a:rPr>
              <a:t>e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d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59022" y="2322702"/>
            <a:ext cx="402018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0" marR="5080" indent="-108585">
              <a:lnSpc>
                <a:spcPct val="100000"/>
              </a:lnSpc>
              <a:spcBef>
                <a:spcPts val="95"/>
              </a:spcBef>
              <a:tabLst>
                <a:tab pos="615950" algn="l"/>
                <a:tab pos="715010" algn="l"/>
                <a:tab pos="1710055" algn="l"/>
                <a:tab pos="2303145" algn="l"/>
                <a:tab pos="3473450" algn="l"/>
              </a:tabLst>
            </a:pP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to	s</a:t>
            </a:r>
            <a:r>
              <a:rPr sz="2800" spc="-20" dirty="0">
                <a:solidFill>
                  <a:srgbClr val="0000CC"/>
                </a:solidFill>
                <a:latin typeface="Times New Roman"/>
                <a:cs typeface="Times New Roman"/>
              </a:rPr>
              <a:t>m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all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	</a:t>
            </a:r>
            <a:r>
              <a:rPr sz="2800" spc="-20" dirty="0">
                <a:solidFill>
                  <a:srgbClr val="0000CC"/>
                </a:solidFill>
                <a:latin typeface="Times New Roman"/>
                <a:cs typeface="Times New Roman"/>
              </a:rPr>
              <a:t>m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o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l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e</a:t>
            </a:r>
            <a:r>
              <a:rPr sz="2800" spc="-20" dirty="0">
                <a:solidFill>
                  <a:srgbClr val="0000CC"/>
                </a:solidFill>
                <a:latin typeface="Times New Roman"/>
                <a:cs typeface="Times New Roman"/>
              </a:rPr>
              <a:t>c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u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l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es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t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h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at 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or		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excreted,	sometimes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65314" y="2322702"/>
            <a:ext cx="139382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  <a:tabLst>
                <a:tab pos="817880" algn="l"/>
              </a:tabLst>
            </a:pPr>
            <a:r>
              <a:rPr sz="2800" spc="-15" dirty="0">
                <a:solidFill>
                  <a:srgbClr val="0000CC"/>
                </a:solidFill>
                <a:latin typeface="Times New Roman"/>
                <a:cs typeface="Times New Roman"/>
              </a:rPr>
              <a:t>ca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n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	be</a:t>
            </a:r>
            <a:endParaRPr sz="2800">
              <a:latin typeface="Times New Roman"/>
              <a:cs typeface="Times New Roman"/>
            </a:endParaRPr>
          </a:p>
          <a:p>
            <a:pPr marR="8890" algn="r">
              <a:lnSpc>
                <a:spcPct val="100000"/>
              </a:lnSpc>
              <a:tabLst>
                <a:tab pos="929005" algn="l"/>
              </a:tabLst>
            </a:pP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with	t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h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51940" y="3176142"/>
            <a:ext cx="7705090" cy="2311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591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concurrent release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drug</a:t>
            </a:r>
            <a:r>
              <a:rPr sz="2800" spc="-1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molecules.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950">
              <a:latin typeface="Times New Roman"/>
              <a:cs typeface="Times New Roman"/>
            </a:endParaRPr>
          </a:p>
          <a:p>
            <a:pPr marL="295910" marR="5080" indent="-283845" algn="just">
              <a:lnSpc>
                <a:spcPct val="100000"/>
              </a:lnSpc>
            </a:pPr>
            <a:r>
              <a:rPr sz="2250" spc="-595" dirty="0">
                <a:solidFill>
                  <a:srgbClr val="B83C68"/>
                </a:solidFill>
                <a:latin typeface="Arial"/>
                <a:cs typeface="Arial"/>
              </a:rPr>
              <a:t> </a:t>
            </a:r>
            <a:r>
              <a:rPr sz="2800" spc="-5" dirty="0">
                <a:solidFill>
                  <a:srgbClr val="FF0066"/>
                </a:solidFill>
                <a:latin typeface="Times New Roman"/>
                <a:cs typeface="Times New Roman"/>
              </a:rPr>
              <a:t>Mostly bioerodible polymers used </a:t>
            </a:r>
            <a:r>
              <a:rPr sz="2800" spc="-10" dirty="0">
                <a:solidFill>
                  <a:srgbClr val="FF0066"/>
                </a:solidFill>
                <a:latin typeface="Times New Roman"/>
                <a:cs typeface="Times New Roman"/>
              </a:rPr>
              <a:t>as </a:t>
            </a:r>
            <a:r>
              <a:rPr sz="2800" spc="-60" dirty="0">
                <a:solidFill>
                  <a:srgbClr val="FF0066"/>
                </a:solidFill>
                <a:latin typeface="Times New Roman"/>
                <a:cs typeface="Times New Roman"/>
              </a:rPr>
              <a:t>surgical  </a:t>
            </a:r>
            <a:r>
              <a:rPr sz="2800" spc="-5" dirty="0">
                <a:solidFill>
                  <a:srgbClr val="FF0066"/>
                </a:solidFill>
                <a:latin typeface="Times New Roman"/>
                <a:cs typeface="Times New Roman"/>
              </a:rPr>
              <a:t>sutures, tissue in growth materials, </a:t>
            </a:r>
            <a:r>
              <a:rPr sz="2800" dirty="0">
                <a:solidFill>
                  <a:srgbClr val="FF0066"/>
                </a:solidFill>
                <a:latin typeface="Times New Roman"/>
                <a:cs typeface="Times New Roman"/>
              </a:rPr>
              <a:t>or </a:t>
            </a:r>
            <a:r>
              <a:rPr sz="2800" spc="-5" dirty="0">
                <a:solidFill>
                  <a:srgbClr val="FF0066"/>
                </a:solidFill>
                <a:latin typeface="Times New Roman"/>
                <a:cs typeface="Times New Roman"/>
              </a:rPr>
              <a:t>controlled  release </a:t>
            </a:r>
            <a:r>
              <a:rPr sz="2800" dirty="0">
                <a:solidFill>
                  <a:srgbClr val="FF0066"/>
                </a:solidFill>
                <a:latin typeface="Times New Roman"/>
                <a:cs typeface="Times New Roman"/>
              </a:rPr>
              <a:t>of</a:t>
            </a:r>
            <a:r>
              <a:rPr sz="2800" spc="-20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0066"/>
                </a:solidFill>
                <a:latin typeface="Times New Roman"/>
                <a:cs typeface="Times New Roman"/>
              </a:rPr>
              <a:t>drug.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50721" y="473405"/>
            <a:ext cx="46831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001F5F"/>
                </a:solidFill>
              </a:rPr>
              <a:t>Bioerodible</a:t>
            </a:r>
            <a:r>
              <a:rPr spc="-55" dirty="0">
                <a:solidFill>
                  <a:srgbClr val="001F5F"/>
                </a:solidFill>
              </a:rPr>
              <a:t> </a:t>
            </a:r>
            <a:r>
              <a:rPr spc="-5" dirty="0">
                <a:solidFill>
                  <a:srgbClr val="001F5F"/>
                </a:solidFill>
              </a:rPr>
              <a:t>Polymers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6794" y="465785"/>
            <a:ext cx="28155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0D0D0D"/>
                </a:solidFill>
              </a:rPr>
              <a:t>CONTENTS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96389" y="1622806"/>
            <a:ext cx="7335520" cy="5116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105"/>
              </a:spcBef>
              <a:buClr>
                <a:srgbClr val="B83C68"/>
              </a:buClr>
              <a:buSzPct val="79687"/>
              <a:buFont typeface="Arial"/>
              <a:buChar char="•"/>
              <a:tabLst>
                <a:tab pos="295910" algn="l"/>
                <a:tab pos="296545" algn="l"/>
              </a:tabLst>
            </a:pP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Introduction</a:t>
            </a:r>
            <a:endParaRPr sz="3200" dirty="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spcBef>
                <a:spcPts val="2520"/>
              </a:spcBef>
              <a:buClr>
                <a:srgbClr val="B83C68"/>
              </a:buClr>
              <a:buSzPct val="79687"/>
              <a:buFont typeface="Arial"/>
              <a:buChar char="•"/>
              <a:tabLst>
                <a:tab pos="295910" algn="l"/>
                <a:tab pos="296545" algn="l"/>
              </a:tabLst>
            </a:pPr>
            <a:r>
              <a:rPr sz="3200" dirty="0">
                <a:solidFill>
                  <a:srgbClr val="660066"/>
                </a:solidFill>
                <a:latin typeface="Times New Roman"/>
                <a:cs typeface="Times New Roman"/>
              </a:rPr>
              <a:t>Classification</a:t>
            </a:r>
            <a:endParaRPr sz="3200" dirty="0">
              <a:latin typeface="Times New Roman"/>
              <a:cs typeface="Times New Roman"/>
            </a:endParaRPr>
          </a:p>
          <a:p>
            <a:pPr marL="295910" marR="1148715" indent="-283845">
              <a:lnSpc>
                <a:spcPct val="150100"/>
              </a:lnSpc>
              <a:spcBef>
                <a:spcPts val="595"/>
              </a:spcBef>
              <a:buClr>
                <a:srgbClr val="B83C68"/>
              </a:buClr>
              <a:buSzPct val="79687"/>
              <a:buFont typeface="Arial"/>
              <a:buChar char="•"/>
              <a:tabLst>
                <a:tab pos="295910" algn="l"/>
                <a:tab pos="296545" algn="l"/>
              </a:tabLst>
            </a:pPr>
            <a:r>
              <a:rPr sz="3200" dirty="0">
                <a:solidFill>
                  <a:srgbClr val="6600FF"/>
                </a:solidFill>
                <a:latin typeface="Times New Roman"/>
                <a:cs typeface="Times New Roman"/>
              </a:rPr>
              <a:t>Selection parameters for</a:t>
            </a:r>
            <a:r>
              <a:rPr sz="3200" spc="-105" dirty="0">
                <a:solidFill>
                  <a:srgbClr val="6600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6600FF"/>
                </a:solidFill>
                <a:latin typeface="Times New Roman"/>
                <a:cs typeface="Times New Roman"/>
              </a:rPr>
              <a:t>biomedical  polymers</a:t>
            </a:r>
            <a:endParaRPr sz="3200" dirty="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spcBef>
                <a:spcPts val="2520"/>
              </a:spcBef>
              <a:buClr>
                <a:srgbClr val="B83C68"/>
              </a:buClr>
              <a:buSzPct val="79687"/>
              <a:buFont typeface="Arial"/>
              <a:buChar char="•"/>
              <a:tabLst>
                <a:tab pos="295910" algn="l"/>
                <a:tab pos="296545" algn="l"/>
              </a:tabLst>
            </a:pPr>
            <a:r>
              <a:rPr sz="3200" dirty="0">
                <a:solidFill>
                  <a:srgbClr val="660066"/>
                </a:solidFill>
                <a:latin typeface="Times New Roman"/>
                <a:cs typeface="Times New Roman"/>
              </a:rPr>
              <a:t>Applications</a:t>
            </a:r>
            <a:endParaRPr sz="3200" dirty="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spcBef>
                <a:spcPts val="2525"/>
              </a:spcBef>
              <a:buClr>
                <a:srgbClr val="B83C68"/>
              </a:buClr>
              <a:buSzPct val="79687"/>
              <a:buFont typeface="Arial"/>
              <a:buChar char="•"/>
              <a:tabLst>
                <a:tab pos="295910" algn="l"/>
                <a:tab pos="296545" algn="l"/>
              </a:tabLst>
            </a:pP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Conclusion</a:t>
            </a:r>
            <a:endParaRPr sz="3200" dirty="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2155"/>
              </a:spcBef>
            </a:pPr>
            <a:r>
              <a:rPr sz="2400" dirty="0">
                <a:solidFill>
                  <a:srgbClr val="B5A787"/>
                </a:solidFill>
                <a:latin typeface="Times New Roman"/>
                <a:cs typeface="Times New Roman"/>
              </a:rPr>
              <a:t>2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96200" y="381063"/>
            <a:ext cx="1143000" cy="760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1940" y="1581657"/>
            <a:ext cx="7306309" cy="444690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295910" marR="5080" indent="-283845" algn="just">
              <a:lnSpc>
                <a:spcPct val="90000"/>
              </a:lnSpc>
              <a:spcBef>
                <a:spcPts val="415"/>
              </a:spcBef>
              <a:buClr>
                <a:srgbClr val="B83C68"/>
              </a:buClr>
              <a:buSzPct val="78846"/>
              <a:buFont typeface="Arial"/>
              <a:buChar char=""/>
              <a:tabLst>
                <a:tab pos="296545" algn="l"/>
              </a:tabLst>
            </a:pPr>
            <a:r>
              <a:rPr sz="2600" spc="-25" dirty="0">
                <a:latin typeface="Times New Roman"/>
                <a:cs typeface="Times New Roman"/>
              </a:rPr>
              <a:t>Water-soluble </a:t>
            </a:r>
            <a:r>
              <a:rPr sz="2600" spc="-5" dirty="0">
                <a:latin typeface="Times New Roman"/>
                <a:cs typeface="Times New Roman"/>
              </a:rPr>
              <a:t>polymers </a:t>
            </a:r>
            <a:r>
              <a:rPr sz="2600" dirty="0">
                <a:latin typeface="Times New Roman"/>
                <a:cs typeface="Times New Roman"/>
              </a:rPr>
              <a:t>(usually </a:t>
            </a:r>
            <a:r>
              <a:rPr sz="2600" spc="-5" dirty="0">
                <a:latin typeface="Times New Roman"/>
                <a:cs typeface="Times New Roman"/>
              </a:rPr>
              <a:t>bioerodible) </a:t>
            </a:r>
            <a:r>
              <a:rPr sz="2600" spc="-95" dirty="0">
                <a:latin typeface="Times New Roman"/>
                <a:cs typeface="Times New Roman"/>
              </a:rPr>
              <a:t>that  </a:t>
            </a:r>
            <a:r>
              <a:rPr sz="2600" dirty="0">
                <a:latin typeface="Times New Roman"/>
                <a:cs typeface="Times New Roman"/>
              </a:rPr>
              <a:t>form part of plasma or </a:t>
            </a:r>
            <a:r>
              <a:rPr sz="2600" spc="-5" dirty="0">
                <a:latin typeface="Times New Roman"/>
                <a:cs typeface="Times New Roman"/>
              </a:rPr>
              <a:t>whole </a:t>
            </a:r>
            <a:r>
              <a:rPr sz="2600" dirty="0">
                <a:latin typeface="Times New Roman"/>
                <a:cs typeface="Times New Roman"/>
              </a:rPr>
              <a:t>blood substitute  solutions or </a:t>
            </a:r>
            <a:r>
              <a:rPr sz="2600" spc="-5" dirty="0">
                <a:latin typeface="Times New Roman"/>
                <a:cs typeface="Times New Roman"/>
              </a:rPr>
              <a:t>which function as macromolecular  </a:t>
            </a:r>
            <a:r>
              <a:rPr sz="2600" dirty="0">
                <a:latin typeface="Times New Roman"/>
                <a:cs typeface="Times New Roman"/>
              </a:rPr>
              <a:t>drugs.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B83C68"/>
              </a:buClr>
              <a:buFont typeface="Arial"/>
              <a:buChar char=""/>
            </a:pPr>
            <a:endParaRPr sz="320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buClr>
                <a:srgbClr val="B83C68"/>
              </a:buClr>
              <a:buSzPct val="78846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600" dirty="0">
                <a:solidFill>
                  <a:srgbClr val="A40020"/>
                </a:solidFill>
                <a:latin typeface="Times New Roman"/>
                <a:cs typeface="Times New Roman"/>
              </a:rPr>
              <a:t>Applications: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20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buClr>
                <a:srgbClr val="B83C68"/>
              </a:buClr>
              <a:buSzPct val="78846"/>
              <a:buFont typeface="Wingdings"/>
              <a:buChar char=""/>
              <a:tabLst>
                <a:tab pos="296545" algn="l"/>
              </a:tabLst>
            </a:pPr>
            <a:r>
              <a:rPr sz="2600" dirty="0">
                <a:solidFill>
                  <a:srgbClr val="FF0066"/>
                </a:solidFill>
                <a:latin typeface="Times New Roman"/>
                <a:cs typeface="Times New Roman"/>
              </a:rPr>
              <a:t>Improvement </a:t>
            </a:r>
            <a:r>
              <a:rPr sz="2600" spc="-5" dirty="0">
                <a:solidFill>
                  <a:srgbClr val="FF0066"/>
                </a:solidFill>
                <a:latin typeface="Times New Roman"/>
                <a:cs typeface="Times New Roman"/>
              </a:rPr>
              <a:t>in </a:t>
            </a:r>
            <a:r>
              <a:rPr sz="2600" dirty="0">
                <a:solidFill>
                  <a:srgbClr val="FF0066"/>
                </a:solidFill>
                <a:latin typeface="Times New Roman"/>
                <a:cs typeface="Times New Roman"/>
              </a:rPr>
              <a:t>the behavior of</a:t>
            </a:r>
            <a:r>
              <a:rPr sz="2600" spc="-7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0066"/>
                </a:solidFill>
                <a:latin typeface="Times New Roman"/>
                <a:cs typeface="Times New Roman"/>
              </a:rPr>
              <a:t>pharmaceuticals.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B83C68"/>
              </a:buClr>
              <a:buFont typeface="Wingdings"/>
              <a:buChar char=""/>
            </a:pPr>
            <a:endParaRPr sz="3500">
              <a:latin typeface="Times New Roman"/>
              <a:cs typeface="Times New Roman"/>
            </a:endParaRPr>
          </a:p>
          <a:p>
            <a:pPr marL="295910" marR="9525" indent="-283845">
              <a:lnSpc>
                <a:spcPts val="2810"/>
              </a:lnSpc>
              <a:buClr>
                <a:srgbClr val="B83C68"/>
              </a:buClr>
              <a:buSzPct val="78846"/>
              <a:buFont typeface="Wingdings"/>
              <a:buChar char=""/>
              <a:tabLst>
                <a:tab pos="296545" algn="l"/>
                <a:tab pos="1187450" algn="l"/>
                <a:tab pos="1655445" algn="l"/>
                <a:tab pos="3059430" algn="l"/>
                <a:tab pos="4023995" algn="l"/>
                <a:tab pos="5628640" algn="l"/>
                <a:tab pos="6115685" algn="l"/>
              </a:tabLst>
            </a:pPr>
            <a:r>
              <a:rPr sz="2600" dirty="0">
                <a:solidFill>
                  <a:srgbClr val="0000CC"/>
                </a:solidFill>
                <a:latin typeface="Times New Roman"/>
                <a:cs typeface="Times New Roman"/>
              </a:rPr>
              <a:t>Us</a:t>
            </a:r>
            <a:r>
              <a:rPr sz="2600" spc="-10" dirty="0">
                <a:solidFill>
                  <a:srgbClr val="0000CC"/>
                </a:solidFill>
                <a:latin typeface="Times New Roman"/>
                <a:cs typeface="Times New Roman"/>
              </a:rPr>
              <a:t>e</a:t>
            </a:r>
            <a:r>
              <a:rPr sz="2600" dirty="0">
                <a:solidFill>
                  <a:srgbClr val="0000CC"/>
                </a:solidFill>
                <a:latin typeface="Times New Roman"/>
                <a:cs typeface="Times New Roman"/>
              </a:rPr>
              <a:t>d	</a:t>
            </a:r>
            <a:r>
              <a:rPr sz="2600" spc="-20" dirty="0">
                <a:solidFill>
                  <a:srgbClr val="0000CC"/>
                </a:solidFill>
                <a:latin typeface="Times New Roman"/>
                <a:cs typeface="Times New Roman"/>
              </a:rPr>
              <a:t>i</a:t>
            </a:r>
            <a:r>
              <a:rPr sz="2600" dirty="0">
                <a:solidFill>
                  <a:srgbClr val="0000CC"/>
                </a:solidFill>
                <a:latin typeface="Times New Roman"/>
                <a:cs typeface="Times New Roman"/>
              </a:rPr>
              <a:t>n	syn</a:t>
            </a:r>
            <a:r>
              <a:rPr sz="2600" spc="-15" dirty="0">
                <a:solidFill>
                  <a:srgbClr val="0000CC"/>
                </a:solidFill>
                <a:latin typeface="Times New Roman"/>
                <a:cs typeface="Times New Roman"/>
              </a:rPr>
              <a:t>t</a:t>
            </a:r>
            <a:r>
              <a:rPr sz="2600" dirty="0">
                <a:solidFill>
                  <a:srgbClr val="0000CC"/>
                </a:solidFill>
                <a:latin typeface="Times New Roman"/>
                <a:cs typeface="Times New Roman"/>
              </a:rPr>
              <a:t>het</a:t>
            </a:r>
            <a:r>
              <a:rPr sz="2600" spc="-15" dirty="0">
                <a:solidFill>
                  <a:srgbClr val="0000CC"/>
                </a:solidFill>
                <a:latin typeface="Times New Roman"/>
                <a:cs typeface="Times New Roman"/>
              </a:rPr>
              <a:t>i</a:t>
            </a:r>
            <a:r>
              <a:rPr sz="2600" dirty="0">
                <a:solidFill>
                  <a:srgbClr val="0000CC"/>
                </a:solidFill>
                <a:latin typeface="Times New Roman"/>
                <a:cs typeface="Times New Roman"/>
              </a:rPr>
              <a:t>c	b</a:t>
            </a:r>
            <a:r>
              <a:rPr sz="2600" spc="-15" dirty="0">
                <a:solidFill>
                  <a:srgbClr val="0000CC"/>
                </a:solidFill>
                <a:latin typeface="Times New Roman"/>
                <a:cs typeface="Times New Roman"/>
              </a:rPr>
              <a:t>l</a:t>
            </a:r>
            <a:r>
              <a:rPr sz="2600" dirty="0">
                <a:solidFill>
                  <a:srgbClr val="0000CC"/>
                </a:solidFill>
                <a:latin typeface="Times New Roman"/>
                <a:cs typeface="Times New Roman"/>
              </a:rPr>
              <a:t>ood	s</a:t>
            </a:r>
            <a:r>
              <a:rPr sz="2600" spc="-15" dirty="0">
                <a:solidFill>
                  <a:srgbClr val="0000CC"/>
                </a:solidFill>
                <a:latin typeface="Times New Roman"/>
                <a:cs typeface="Times New Roman"/>
              </a:rPr>
              <a:t>u</a:t>
            </a:r>
            <a:r>
              <a:rPr sz="2600" dirty="0">
                <a:solidFill>
                  <a:srgbClr val="0000CC"/>
                </a:solidFill>
                <a:latin typeface="Times New Roman"/>
                <a:cs typeface="Times New Roman"/>
              </a:rPr>
              <a:t>bst</a:t>
            </a:r>
            <a:r>
              <a:rPr sz="2600" spc="-15" dirty="0">
                <a:solidFill>
                  <a:srgbClr val="0000CC"/>
                </a:solidFill>
                <a:latin typeface="Times New Roman"/>
                <a:cs typeface="Times New Roman"/>
              </a:rPr>
              <a:t>i</a:t>
            </a:r>
            <a:r>
              <a:rPr sz="2600" dirty="0">
                <a:solidFill>
                  <a:srgbClr val="0000CC"/>
                </a:solidFill>
                <a:latin typeface="Times New Roman"/>
                <a:cs typeface="Times New Roman"/>
              </a:rPr>
              <a:t>tut</a:t>
            </a:r>
            <a:r>
              <a:rPr sz="2600" spc="-15" dirty="0">
                <a:solidFill>
                  <a:srgbClr val="0000CC"/>
                </a:solidFill>
                <a:latin typeface="Times New Roman"/>
                <a:cs typeface="Times New Roman"/>
              </a:rPr>
              <a:t>e</a:t>
            </a:r>
            <a:r>
              <a:rPr sz="2600" dirty="0">
                <a:solidFill>
                  <a:srgbClr val="0000CC"/>
                </a:solidFill>
                <a:latin typeface="Times New Roman"/>
                <a:cs typeface="Times New Roman"/>
              </a:rPr>
              <a:t>s	</a:t>
            </a:r>
            <a:r>
              <a:rPr sz="2600" spc="-5" dirty="0">
                <a:solidFill>
                  <a:srgbClr val="0000CC"/>
                </a:solidFill>
                <a:latin typeface="Times New Roman"/>
                <a:cs typeface="Times New Roman"/>
              </a:rPr>
              <a:t>a</a:t>
            </a:r>
            <a:r>
              <a:rPr sz="2600" dirty="0">
                <a:solidFill>
                  <a:srgbClr val="0000CC"/>
                </a:solidFill>
                <a:latin typeface="Times New Roman"/>
                <a:cs typeface="Times New Roman"/>
              </a:rPr>
              <a:t>s	v</a:t>
            </a:r>
            <a:r>
              <a:rPr sz="2600" spc="-15" dirty="0">
                <a:solidFill>
                  <a:srgbClr val="0000CC"/>
                </a:solidFill>
                <a:latin typeface="Times New Roman"/>
                <a:cs typeface="Times New Roman"/>
              </a:rPr>
              <a:t>i</a:t>
            </a:r>
            <a:r>
              <a:rPr sz="2600" dirty="0">
                <a:solidFill>
                  <a:srgbClr val="0000CC"/>
                </a:solidFill>
                <a:latin typeface="Times New Roman"/>
                <a:cs typeface="Times New Roman"/>
              </a:rPr>
              <a:t>s</a:t>
            </a:r>
            <a:r>
              <a:rPr sz="2600" spc="-15" dirty="0">
                <a:solidFill>
                  <a:srgbClr val="0000CC"/>
                </a:solidFill>
                <a:latin typeface="Times New Roman"/>
                <a:cs typeface="Times New Roman"/>
              </a:rPr>
              <a:t>c</a:t>
            </a:r>
            <a:r>
              <a:rPr sz="2600" dirty="0">
                <a:solidFill>
                  <a:srgbClr val="0000CC"/>
                </a:solidFill>
                <a:latin typeface="Times New Roman"/>
                <a:cs typeface="Times New Roman"/>
              </a:rPr>
              <a:t>osi</a:t>
            </a:r>
            <a:r>
              <a:rPr sz="2600" spc="-15" dirty="0">
                <a:solidFill>
                  <a:srgbClr val="0000CC"/>
                </a:solidFill>
                <a:latin typeface="Times New Roman"/>
                <a:cs typeface="Times New Roman"/>
              </a:rPr>
              <a:t>t</a:t>
            </a:r>
            <a:r>
              <a:rPr sz="2600" dirty="0">
                <a:solidFill>
                  <a:srgbClr val="0000CC"/>
                </a:solidFill>
                <a:latin typeface="Times New Roman"/>
                <a:cs typeface="Times New Roman"/>
              </a:rPr>
              <a:t>y  enhancers or </a:t>
            </a:r>
            <a:r>
              <a:rPr sz="2600" spc="-5" dirty="0">
                <a:solidFill>
                  <a:srgbClr val="0000CC"/>
                </a:solidFill>
                <a:latin typeface="Times New Roman"/>
                <a:cs typeface="Times New Roman"/>
              </a:rPr>
              <a:t>as </a:t>
            </a:r>
            <a:r>
              <a:rPr sz="2600" dirty="0">
                <a:solidFill>
                  <a:srgbClr val="0000CC"/>
                </a:solidFill>
                <a:latin typeface="Times New Roman"/>
                <a:cs typeface="Times New Roman"/>
              </a:rPr>
              <a:t>oxygen-transport</a:t>
            </a:r>
            <a:r>
              <a:rPr sz="2600" spc="-9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0000CC"/>
                </a:solidFill>
                <a:latin typeface="Times New Roman"/>
                <a:cs typeface="Times New Roman"/>
              </a:rPr>
              <a:t>macromolecules.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96162" y="397205"/>
            <a:ext cx="52635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5" dirty="0">
                <a:solidFill>
                  <a:srgbClr val="001F5F"/>
                </a:solidFill>
              </a:rPr>
              <a:t>Water </a:t>
            </a:r>
            <a:r>
              <a:rPr spc="-5" dirty="0">
                <a:solidFill>
                  <a:srgbClr val="001F5F"/>
                </a:solidFill>
              </a:rPr>
              <a:t>Soluble</a:t>
            </a:r>
            <a:r>
              <a:rPr spc="-75" dirty="0">
                <a:solidFill>
                  <a:srgbClr val="001F5F"/>
                </a:solidFill>
              </a:rPr>
              <a:t> </a:t>
            </a:r>
            <a:r>
              <a:rPr spc="-5" dirty="0">
                <a:solidFill>
                  <a:srgbClr val="001F5F"/>
                </a:solidFill>
              </a:rPr>
              <a:t>Polymers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20</a:t>
            </a:fld>
            <a:endParaRPr spc="-5" dirty="0"/>
          </a:p>
        </p:txBody>
      </p:sp>
      <p:sp>
        <p:nvSpPr>
          <p:cNvPr id="6" name="object 6"/>
          <p:cNvSpPr/>
          <p:nvPr/>
        </p:nvSpPr>
        <p:spPr>
          <a:xfrm>
            <a:off x="8001000" y="228663"/>
            <a:ext cx="1142999" cy="760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2465" y="1339418"/>
            <a:ext cx="7456170" cy="548640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95910" marR="5080" indent="-283845">
              <a:lnSpc>
                <a:spcPts val="3020"/>
              </a:lnSpc>
              <a:spcBef>
                <a:spcPts val="480"/>
              </a:spcBef>
            </a:pPr>
            <a:r>
              <a:rPr sz="2800" spc="-5" dirty="0">
                <a:solidFill>
                  <a:srgbClr val="6600FF"/>
                </a:solidFill>
                <a:latin typeface="Times New Roman"/>
                <a:cs typeface="Times New Roman"/>
              </a:rPr>
              <a:t>The design and selection </a:t>
            </a:r>
            <a:r>
              <a:rPr sz="2800" dirty="0">
                <a:solidFill>
                  <a:srgbClr val="6600FF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srgbClr val="6600FF"/>
                </a:solidFill>
                <a:latin typeface="Times New Roman"/>
                <a:cs typeface="Times New Roman"/>
              </a:rPr>
              <a:t>biomaterials depend </a:t>
            </a:r>
            <a:r>
              <a:rPr sz="2800" dirty="0">
                <a:solidFill>
                  <a:srgbClr val="6600FF"/>
                </a:solidFill>
                <a:latin typeface="Times New Roman"/>
                <a:cs typeface="Times New Roman"/>
              </a:rPr>
              <a:t>on  </a:t>
            </a:r>
            <a:r>
              <a:rPr sz="2800" spc="-10" dirty="0">
                <a:solidFill>
                  <a:srgbClr val="6600FF"/>
                </a:solidFill>
                <a:latin typeface="Times New Roman"/>
                <a:cs typeface="Times New Roman"/>
              </a:rPr>
              <a:t>different </a:t>
            </a:r>
            <a:r>
              <a:rPr sz="2800" spc="-5" dirty="0">
                <a:solidFill>
                  <a:srgbClr val="6600FF"/>
                </a:solidFill>
                <a:latin typeface="Times New Roman"/>
                <a:cs typeface="Times New Roman"/>
              </a:rPr>
              <a:t>properties</a:t>
            </a:r>
            <a:r>
              <a:rPr sz="2800" spc="-20" dirty="0">
                <a:solidFill>
                  <a:srgbClr val="6600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6600FF"/>
                </a:solidFill>
                <a:latin typeface="Times New Roman"/>
                <a:cs typeface="Times New Roman"/>
              </a:rPr>
              <a:t>–</a:t>
            </a:r>
            <a:endParaRPr sz="2800" dirty="0">
              <a:latin typeface="Times New Roman"/>
              <a:cs typeface="Times New Roman"/>
            </a:endParaRPr>
          </a:p>
          <a:p>
            <a:pPr marL="277495">
              <a:lnSpc>
                <a:spcPct val="100000"/>
              </a:lnSpc>
              <a:spcBef>
                <a:spcPts val="1390"/>
              </a:spcBef>
            </a:pPr>
            <a:r>
              <a:rPr sz="2800" spc="-5" dirty="0">
                <a:solidFill>
                  <a:srgbClr val="CC0099"/>
                </a:solidFill>
                <a:latin typeface="Times New Roman"/>
                <a:cs typeface="Times New Roman"/>
              </a:rPr>
              <a:t>Host</a:t>
            </a:r>
            <a:r>
              <a:rPr sz="2800" spc="-10" dirty="0">
                <a:solidFill>
                  <a:srgbClr val="CC0099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CC0099"/>
                </a:solidFill>
                <a:latin typeface="Times New Roman"/>
                <a:cs typeface="Times New Roman"/>
              </a:rPr>
              <a:t>Response</a:t>
            </a:r>
            <a:endParaRPr sz="2800" dirty="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spcBef>
                <a:spcPts val="1945"/>
              </a:spcBef>
              <a:buClr>
                <a:srgbClr val="B83C68"/>
              </a:buClr>
              <a:buSzPct val="80357"/>
              <a:buFont typeface="Wingdings"/>
              <a:buChar char=""/>
              <a:tabLst>
                <a:tab pos="296545" algn="l"/>
              </a:tabLst>
            </a:pPr>
            <a:r>
              <a:rPr sz="2800" spc="-5" dirty="0">
                <a:solidFill>
                  <a:srgbClr val="660066"/>
                </a:solidFill>
                <a:latin typeface="Times New Roman"/>
                <a:cs typeface="Times New Roman"/>
              </a:rPr>
              <a:t>Biocompatibility</a:t>
            </a:r>
            <a:endParaRPr sz="2800" dirty="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spcBef>
                <a:spcPts val="1945"/>
              </a:spcBef>
              <a:buClr>
                <a:srgbClr val="B83C68"/>
              </a:buClr>
              <a:buSzPct val="80357"/>
              <a:buFont typeface="Wingdings"/>
              <a:buChar char=""/>
              <a:tabLst>
                <a:tab pos="296545" algn="l"/>
              </a:tabLst>
            </a:pPr>
            <a:r>
              <a:rPr sz="2800" spc="-5" dirty="0">
                <a:solidFill>
                  <a:srgbClr val="CC0099"/>
                </a:solidFill>
                <a:latin typeface="Times New Roman"/>
                <a:cs typeface="Times New Roman"/>
              </a:rPr>
              <a:t>Biofunctionality</a:t>
            </a:r>
            <a:endParaRPr sz="2800" dirty="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spcBef>
                <a:spcPts val="1945"/>
              </a:spcBef>
              <a:buClr>
                <a:srgbClr val="B83C68"/>
              </a:buClr>
              <a:buSzPct val="80357"/>
              <a:buFont typeface="Wingdings"/>
              <a:buChar char=""/>
              <a:tabLst>
                <a:tab pos="296545" algn="l"/>
              </a:tabLst>
            </a:pPr>
            <a:r>
              <a:rPr sz="2800" spc="-5" dirty="0">
                <a:solidFill>
                  <a:srgbClr val="660066"/>
                </a:solidFill>
                <a:latin typeface="Times New Roman"/>
                <a:cs typeface="Times New Roman"/>
              </a:rPr>
              <a:t>Functional </a:t>
            </a:r>
            <a:r>
              <a:rPr sz="2800" spc="-20" dirty="0">
                <a:solidFill>
                  <a:srgbClr val="660066"/>
                </a:solidFill>
                <a:latin typeface="Times New Roman"/>
                <a:cs typeface="Times New Roman"/>
              </a:rPr>
              <a:t>Tissue </a:t>
            </a:r>
            <a:r>
              <a:rPr sz="2800" dirty="0">
                <a:solidFill>
                  <a:srgbClr val="660066"/>
                </a:solidFill>
                <a:latin typeface="Times New Roman"/>
                <a:cs typeface="Times New Roman"/>
              </a:rPr>
              <a:t>Structure </a:t>
            </a:r>
            <a:r>
              <a:rPr sz="2800" spc="-10" dirty="0">
                <a:solidFill>
                  <a:srgbClr val="660066"/>
                </a:solidFill>
                <a:latin typeface="Times New Roman"/>
                <a:cs typeface="Times New Roman"/>
              </a:rPr>
              <a:t>and</a:t>
            </a:r>
            <a:r>
              <a:rPr sz="2800" spc="-70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660066"/>
                </a:solidFill>
                <a:latin typeface="Times New Roman"/>
                <a:cs typeface="Times New Roman"/>
              </a:rPr>
              <a:t>Pathobiology</a:t>
            </a:r>
            <a:endParaRPr sz="2800" dirty="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spcBef>
                <a:spcPts val="1939"/>
              </a:spcBef>
              <a:buClr>
                <a:srgbClr val="B83C68"/>
              </a:buClr>
              <a:buSzPct val="80357"/>
              <a:buFont typeface="Wingdings"/>
              <a:buChar char=""/>
              <a:tabLst>
                <a:tab pos="296545" algn="l"/>
              </a:tabLst>
            </a:pPr>
            <a:r>
              <a:rPr sz="2800" spc="-25" dirty="0">
                <a:solidFill>
                  <a:srgbClr val="CC0099"/>
                </a:solidFill>
                <a:latin typeface="Times New Roman"/>
                <a:cs typeface="Times New Roman"/>
              </a:rPr>
              <a:t>Toxicology</a:t>
            </a:r>
            <a:endParaRPr sz="2800" dirty="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spcBef>
                <a:spcPts val="1950"/>
              </a:spcBef>
              <a:buClr>
                <a:srgbClr val="B83C68"/>
              </a:buClr>
              <a:buSzPct val="80357"/>
              <a:buFont typeface="Wingdings"/>
              <a:buChar char=""/>
              <a:tabLst>
                <a:tab pos="296545" algn="l"/>
              </a:tabLst>
            </a:pPr>
            <a:r>
              <a:rPr sz="2800" spc="-5" dirty="0">
                <a:solidFill>
                  <a:srgbClr val="660066"/>
                </a:solidFill>
                <a:latin typeface="Times New Roman"/>
                <a:cs typeface="Times New Roman"/>
              </a:rPr>
              <a:t>Appropriate Design </a:t>
            </a:r>
            <a:r>
              <a:rPr sz="2800" spc="-10" dirty="0">
                <a:solidFill>
                  <a:srgbClr val="660066"/>
                </a:solidFill>
                <a:latin typeface="Times New Roman"/>
                <a:cs typeface="Times New Roman"/>
              </a:rPr>
              <a:t>and </a:t>
            </a:r>
            <a:r>
              <a:rPr sz="2800" spc="-5" dirty="0">
                <a:solidFill>
                  <a:srgbClr val="660066"/>
                </a:solidFill>
                <a:latin typeface="Times New Roman"/>
                <a:cs typeface="Times New Roman"/>
              </a:rPr>
              <a:t>Manufacturability</a:t>
            </a:r>
            <a:endParaRPr sz="2800" dirty="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spcBef>
                <a:spcPts val="1945"/>
              </a:spcBef>
              <a:buClr>
                <a:srgbClr val="B83C68"/>
              </a:buClr>
              <a:buSzPct val="80357"/>
              <a:buFont typeface="Wingdings"/>
              <a:buChar char=""/>
              <a:tabLst>
                <a:tab pos="296545" algn="l"/>
              </a:tabLst>
            </a:pPr>
            <a:r>
              <a:rPr sz="2800" spc="-5" dirty="0">
                <a:solidFill>
                  <a:srgbClr val="CC0099"/>
                </a:solidFill>
                <a:latin typeface="Times New Roman"/>
                <a:cs typeface="Times New Roman"/>
              </a:rPr>
              <a:t>Mechanical Properties </a:t>
            </a:r>
            <a:r>
              <a:rPr sz="2800" dirty="0">
                <a:solidFill>
                  <a:srgbClr val="CC0099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srgbClr val="CC0099"/>
                </a:solidFill>
                <a:latin typeface="Times New Roman"/>
                <a:cs typeface="Times New Roman"/>
              </a:rPr>
              <a:t>Biomedical</a:t>
            </a:r>
            <a:r>
              <a:rPr sz="2800" spc="-25" dirty="0">
                <a:solidFill>
                  <a:srgbClr val="CC0099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CC0099"/>
                </a:solidFill>
                <a:latin typeface="Times New Roman"/>
                <a:cs typeface="Times New Roman"/>
              </a:rPr>
              <a:t>polymers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177782"/>
            <a:ext cx="788670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58745" marR="5080" indent="-240538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 Parameters For</a:t>
            </a:r>
            <a:r>
              <a:rPr sz="3200" spc="-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Biomedical  Polymers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21</a:t>
            </a:fld>
            <a:endParaRPr spc="-5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680" y="0"/>
            <a:ext cx="9147810" cy="6861175"/>
            <a:chOff x="-3680" y="0"/>
            <a:chExt cx="9147810" cy="6861175"/>
          </a:xfrm>
        </p:grpSpPr>
        <p:sp>
          <p:nvSpPr>
            <p:cNvPr id="3" name="object 3"/>
            <p:cNvSpPr/>
            <p:nvPr/>
          </p:nvSpPr>
          <p:spPr>
            <a:xfrm>
              <a:off x="1524000" y="3723132"/>
              <a:ext cx="7432675" cy="17145"/>
            </a:xfrm>
            <a:custGeom>
              <a:avLst/>
              <a:gdLst/>
              <a:ahLst/>
              <a:cxnLst/>
              <a:rect l="l" t="t" r="r" b="b"/>
              <a:pathLst>
                <a:path w="7432675" h="17145">
                  <a:moveTo>
                    <a:pt x="7432548" y="0"/>
                  </a:moveTo>
                  <a:lnTo>
                    <a:pt x="0" y="0"/>
                  </a:lnTo>
                  <a:lnTo>
                    <a:pt x="0" y="16764"/>
                  </a:lnTo>
                  <a:lnTo>
                    <a:pt x="7432548" y="16764"/>
                  </a:lnTo>
                  <a:lnTo>
                    <a:pt x="743254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956547" y="3723132"/>
              <a:ext cx="94615" cy="17145"/>
            </a:xfrm>
            <a:custGeom>
              <a:avLst/>
              <a:gdLst/>
              <a:ahLst/>
              <a:cxnLst/>
              <a:rect l="l" t="t" r="r" b="b"/>
              <a:pathLst>
                <a:path w="94615" h="17145">
                  <a:moveTo>
                    <a:pt x="94488" y="0"/>
                  </a:moveTo>
                  <a:lnTo>
                    <a:pt x="0" y="0"/>
                  </a:lnTo>
                  <a:lnTo>
                    <a:pt x="0" y="16764"/>
                  </a:lnTo>
                  <a:lnTo>
                    <a:pt x="94488" y="16764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FF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24000" y="4965191"/>
              <a:ext cx="7527290" cy="17145"/>
            </a:xfrm>
            <a:custGeom>
              <a:avLst/>
              <a:gdLst/>
              <a:ahLst/>
              <a:cxnLst/>
              <a:rect l="l" t="t" r="r" b="b"/>
              <a:pathLst>
                <a:path w="7527290" h="17145">
                  <a:moveTo>
                    <a:pt x="7527035" y="0"/>
                  </a:moveTo>
                  <a:lnTo>
                    <a:pt x="0" y="0"/>
                  </a:lnTo>
                  <a:lnTo>
                    <a:pt x="0" y="16763"/>
                  </a:lnTo>
                  <a:lnTo>
                    <a:pt x="7527035" y="16763"/>
                  </a:lnTo>
                  <a:lnTo>
                    <a:pt x="752703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228140" y="0"/>
            <a:ext cx="7838440" cy="618045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95910" marR="5080" indent="-283845">
              <a:lnSpc>
                <a:spcPct val="146700"/>
              </a:lnSpc>
              <a:spcBef>
                <a:spcPts val="285"/>
              </a:spcBef>
              <a:buClr>
                <a:srgbClr val="B83C68"/>
              </a:buClr>
              <a:buSzPct val="79629"/>
              <a:buFont typeface="Wingdings"/>
              <a:buChar char=""/>
              <a:tabLst>
                <a:tab pos="296545" algn="l"/>
              </a:tabLst>
            </a:pPr>
            <a:r>
              <a:rPr sz="27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Host </a:t>
            </a:r>
            <a:r>
              <a:rPr sz="27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Response:</a:t>
            </a:r>
            <a:r>
              <a:rPr sz="27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 response </a:t>
            </a:r>
            <a:r>
              <a:rPr sz="2400" dirty="0">
                <a:latin typeface="Times New Roman"/>
                <a:cs typeface="Times New Roman"/>
              </a:rPr>
              <a:t>of the host </a:t>
            </a:r>
            <a:r>
              <a:rPr sz="2400" spc="-10" dirty="0">
                <a:latin typeface="Times New Roman"/>
                <a:cs typeface="Times New Roman"/>
              </a:rPr>
              <a:t>organism </a:t>
            </a:r>
            <a:r>
              <a:rPr sz="2400" spc="-5" dirty="0">
                <a:latin typeface="Times New Roman"/>
                <a:cs typeface="Times New Roman"/>
              </a:rPr>
              <a:t>(local 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spc="-5" dirty="0">
                <a:latin typeface="Times New Roman"/>
                <a:cs typeface="Times New Roman"/>
              </a:rPr>
              <a:t>systemic) </a:t>
            </a:r>
            <a:r>
              <a:rPr sz="2400" dirty="0">
                <a:latin typeface="Times New Roman"/>
                <a:cs typeface="Times New Roman"/>
              </a:rPr>
              <a:t>to the </a:t>
            </a:r>
            <a:r>
              <a:rPr sz="2400" spc="-5" dirty="0">
                <a:latin typeface="Times New Roman"/>
                <a:cs typeface="Times New Roman"/>
              </a:rPr>
              <a:t>implanted polymeric material or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device.</a:t>
            </a:r>
          </a:p>
          <a:p>
            <a:pPr marL="295910" marR="5080" indent="-283845">
              <a:lnSpc>
                <a:spcPct val="146800"/>
              </a:lnSpc>
              <a:spcBef>
                <a:spcPts val="630"/>
              </a:spcBef>
              <a:buClr>
                <a:srgbClr val="B83C68"/>
              </a:buClr>
              <a:buSzPct val="79629"/>
              <a:buFont typeface="Wingdings"/>
              <a:buChar char=""/>
              <a:tabLst>
                <a:tab pos="296545" algn="l"/>
              </a:tabLst>
            </a:pPr>
            <a:r>
              <a:rPr sz="2700" u="heavy" spc="-5" dirty="0"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  <a:latin typeface="Times New Roman"/>
                <a:cs typeface="Times New Roman"/>
              </a:rPr>
              <a:t>Biocompatibility </a:t>
            </a:r>
            <a:r>
              <a:rPr sz="2700" u="heavy" dirty="0"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  <a:latin typeface="Times New Roman"/>
                <a:cs typeface="Times New Roman"/>
              </a:rPr>
              <a:t>:</a:t>
            </a:r>
            <a:r>
              <a:rPr sz="2700" dirty="0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The ability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of a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material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to perform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with 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an appropriate host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response,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in a specific</a:t>
            </a:r>
            <a:r>
              <a:rPr sz="2400" spc="-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application.</a:t>
            </a:r>
            <a:endParaRPr sz="2400" dirty="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spcBef>
                <a:spcPts val="2150"/>
              </a:spcBef>
              <a:buClr>
                <a:srgbClr val="B83C68"/>
              </a:buClr>
              <a:buSzPct val="79629"/>
              <a:buFont typeface="Wingdings"/>
              <a:buChar char=""/>
              <a:tabLst>
                <a:tab pos="296545" algn="l"/>
              </a:tabLst>
            </a:pPr>
            <a:r>
              <a:rPr sz="2700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Toxicology:</a:t>
            </a:r>
            <a:r>
              <a:rPr sz="27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Should not be</a:t>
            </a:r>
            <a:r>
              <a:rPr sz="24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toxic.</a:t>
            </a:r>
            <a:endParaRPr sz="2400" dirty="0">
              <a:latin typeface="Times New Roman"/>
              <a:cs typeface="Times New Roman"/>
            </a:endParaRPr>
          </a:p>
          <a:p>
            <a:pPr marL="295910" indent="-283845" algn="just">
              <a:lnSpc>
                <a:spcPct val="100000"/>
              </a:lnSpc>
              <a:spcBef>
                <a:spcPts val="2220"/>
              </a:spcBef>
              <a:buClr>
                <a:srgbClr val="B83C68"/>
              </a:buClr>
              <a:buSzPct val="79629"/>
              <a:buFont typeface="Wingdings"/>
              <a:buChar char=""/>
              <a:tabLst>
                <a:tab pos="296545" algn="l"/>
              </a:tabLst>
            </a:pPr>
            <a:r>
              <a:rPr sz="2700" spc="-5" dirty="0">
                <a:solidFill>
                  <a:srgbClr val="FF0000"/>
                </a:solidFill>
                <a:latin typeface="Times New Roman"/>
                <a:cs typeface="Times New Roman"/>
              </a:rPr>
              <a:t>Appropriate </a:t>
            </a:r>
            <a:r>
              <a:rPr sz="2700" dirty="0">
                <a:solidFill>
                  <a:srgbClr val="FF0000"/>
                </a:solidFill>
                <a:latin typeface="Times New Roman"/>
                <a:cs typeface="Times New Roman"/>
              </a:rPr>
              <a:t>Design and</a:t>
            </a:r>
            <a:r>
              <a:rPr sz="2700" spc="2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0000"/>
                </a:solidFill>
                <a:latin typeface="Times New Roman"/>
                <a:cs typeface="Times New Roman"/>
              </a:rPr>
              <a:t>Manufacturability</a:t>
            </a:r>
            <a:r>
              <a:rPr sz="2700" dirty="0">
                <a:solidFill>
                  <a:srgbClr val="FF66FF"/>
                </a:solidFill>
                <a:latin typeface="Times New Roman"/>
                <a:cs typeface="Times New Roman"/>
              </a:rPr>
              <a:t>:</a:t>
            </a:r>
            <a:endParaRPr sz="2700" dirty="0">
              <a:latin typeface="Times New Roman"/>
              <a:cs typeface="Times New Roman"/>
            </a:endParaRPr>
          </a:p>
          <a:p>
            <a:pPr marL="295910" algn="just">
              <a:lnSpc>
                <a:spcPct val="100000"/>
              </a:lnSpc>
              <a:spcBef>
                <a:spcPts val="1515"/>
              </a:spcBef>
            </a:pPr>
            <a:r>
              <a:rPr sz="2400" spc="-5" dirty="0">
                <a:solidFill>
                  <a:srgbClr val="6600FF"/>
                </a:solidFill>
                <a:latin typeface="Times New Roman"/>
                <a:cs typeface="Times New Roman"/>
              </a:rPr>
              <a:t>Biomaterials </a:t>
            </a:r>
            <a:r>
              <a:rPr sz="2400" dirty="0">
                <a:solidFill>
                  <a:srgbClr val="6600FF"/>
                </a:solidFill>
                <a:latin typeface="Times New Roman"/>
                <a:cs typeface="Times New Roman"/>
              </a:rPr>
              <a:t>should be </a:t>
            </a:r>
            <a:r>
              <a:rPr sz="2400" spc="-5" dirty="0">
                <a:solidFill>
                  <a:srgbClr val="6600FF"/>
                </a:solidFill>
                <a:latin typeface="Times New Roman"/>
                <a:cs typeface="Times New Roman"/>
              </a:rPr>
              <a:t>machinable, moldable,</a:t>
            </a:r>
            <a:r>
              <a:rPr sz="2400" spc="-50" dirty="0">
                <a:solidFill>
                  <a:srgbClr val="6600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6600FF"/>
                </a:solidFill>
                <a:latin typeface="Times New Roman"/>
                <a:cs typeface="Times New Roman"/>
              </a:rPr>
              <a:t>extrudable.</a:t>
            </a:r>
            <a:endParaRPr sz="2400" dirty="0">
              <a:latin typeface="Times New Roman"/>
              <a:cs typeface="Times New Roman"/>
            </a:endParaRPr>
          </a:p>
          <a:p>
            <a:pPr marL="295910" marR="5715" indent="-283845" algn="just">
              <a:lnSpc>
                <a:spcPct val="148400"/>
              </a:lnSpc>
              <a:spcBef>
                <a:spcPts val="580"/>
              </a:spcBef>
              <a:buClr>
                <a:srgbClr val="B83C68"/>
              </a:buClr>
              <a:buSzPct val="79629"/>
              <a:buFont typeface="Wingdings"/>
              <a:buChar char=""/>
              <a:tabLst>
                <a:tab pos="296545" algn="l"/>
              </a:tabLst>
            </a:pPr>
            <a:r>
              <a:rPr sz="2700" spc="-5" dirty="0">
                <a:solidFill>
                  <a:srgbClr val="FF0000"/>
                </a:solidFill>
                <a:latin typeface="Times New Roman"/>
                <a:cs typeface="Times New Roman"/>
              </a:rPr>
              <a:t>Mechanical Properties </a:t>
            </a:r>
            <a:r>
              <a:rPr sz="2700" dirty="0">
                <a:solidFill>
                  <a:srgbClr val="FF0000"/>
                </a:solidFill>
                <a:latin typeface="Times New Roman"/>
                <a:cs typeface="Times New Roman"/>
              </a:rPr>
              <a:t>of </a:t>
            </a:r>
            <a:r>
              <a:rPr sz="2700" spc="-5" dirty="0">
                <a:solidFill>
                  <a:srgbClr val="FF0000"/>
                </a:solidFill>
                <a:latin typeface="Times New Roman"/>
                <a:cs typeface="Times New Roman"/>
              </a:rPr>
              <a:t>Biomedical </a:t>
            </a:r>
            <a:r>
              <a:rPr sz="2700" dirty="0">
                <a:solidFill>
                  <a:srgbClr val="FF0000"/>
                </a:solidFill>
                <a:latin typeface="Times New Roman"/>
                <a:cs typeface="Times New Roman"/>
              </a:rPr>
              <a:t>polymers: </a:t>
            </a:r>
            <a:r>
              <a:rPr sz="2700" dirty="0">
                <a:solidFill>
                  <a:srgbClr val="0099F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0099FF"/>
                </a:solidFill>
                <a:latin typeface="Times New Roman"/>
                <a:cs typeface="Times New Roman"/>
              </a:rPr>
              <a:t>Tensile </a:t>
            </a:r>
            <a:r>
              <a:rPr sz="2400" spc="-5" dirty="0">
                <a:solidFill>
                  <a:srgbClr val="0099FF"/>
                </a:solidFill>
                <a:latin typeface="Times New Roman"/>
                <a:cs typeface="Times New Roman"/>
              </a:rPr>
              <a:t>strength</a:t>
            </a:r>
            <a:r>
              <a:rPr sz="2400" spc="-5" dirty="0">
                <a:latin typeface="Times New Roman"/>
                <a:cs typeface="Times New Roman"/>
              </a:rPr>
              <a:t>, </a:t>
            </a:r>
            <a:r>
              <a:rPr sz="2400" spc="-5" dirty="0">
                <a:solidFill>
                  <a:srgbClr val="6600FF"/>
                </a:solidFill>
                <a:latin typeface="Times New Roman"/>
                <a:cs typeface="Times New Roman"/>
              </a:rPr>
              <a:t>yield strength</a:t>
            </a:r>
            <a:r>
              <a:rPr sz="2400" spc="-5" dirty="0">
                <a:latin typeface="Times New Roman"/>
                <a:cs typeface="Times New Roman"/>
              </a:rPr>
              <a:t>, </a:t>
            </a:r>
            <a:r>
              <a:rPr sz="2400" spc="-5" dirty="0">
                <a:solidFill>
                  <a:srgbClr val="00AFEF"/>
                </a:solidFill>
                <a:latin typeface="Times New Roman"/>
                <a:cs typeface="Times New Roman"/>
              </a:rPr>
              <a:t>elastic modulus</a:t>
            </a:r>
            <a:r>
              <a:rPr sz="2400" spc="-5" dirty="0">
                <a:latin typeface="Times New Roman"/>
                <a:cs typeface="Times New Roman"/>
              </a:rPr>
              <a:t>, surface  </a:t>
            </a:r>
            <a:r>
              <a:rPr sz="2400" dirty="0">
                <a:latin typeface="Times New Roman"/>
                <a:cs typeface="Times New Roman"/>
              </a:rPr>
              <a:t>finish, </a:t>
            </a:r>
            <a:r>
              <a:rPr sz="2400" dirty="0">
                <a:solidFill>
                  <a:srgbClr val="6600FF"/>
                </a:solidFill>
                <a:latin typeface="Times New Roman"/>
                <a:cs typeface="Times New Roman"/>
              </a:rPr>
              <a:t>creep, and</a:t>
            </a:r>
            <a:r>
              <a:rPr sz="2400" spc="-40" dirty="0">
                <a:solidFill>
                  <a:srgbClr val="6600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6600FF"/>
                </a:solidFill>
                <a:latin typeface="Times New Roman"/>
                <a:cs typeface="Times New Roman"/>
              </a:rPr>
              <a:t>hardness.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22</a:t>
            </a:fld>
            <a:endParaRPr spc="-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8600" y="17086"/>
            <a:ext cx="8878822" cy="6861175"/>
            <a:chOff x="-3680" y="0"/>
            <a:chExt cx="9160510" cy="6861175"/>
          </a:xfrm>
        </p:grpSpPr>
        <p:sp>
          <p:nvSpPr>
            <p:cNvPr id="3" name="object 3"/>
            <p:cNvSpPr/>
            <p:nvPr/>
          </p:nvSpPr>
          <p:spPr>
            <a:xfrm>
              <a:off x="1143000" y="1096010"/>
              <a:ext cx="8001000" cy="631825"/>
            </a:xfrm>
            <a:custGeom>
              <a:avLst/>
              <a:gdLst/>
              <a:ahLst/>
              <a:cxnLst/>
              <a:rect l="l" t="t" r="r" b="b"/>
              <a:pathLst>
                <a:path w="8001000" h="631825">
                  <a:moveTo>
                    <a:pt x="7685151" y="0"/>
                  </a:moveTo>
                  <a:lnTo>
                    <a:pt x="0" y="0"/>
                  </a:lnTo>
                  <a:lnTo>
                    <a:pt x="0" y="631825"/>
                  </a:lnTo>
                  <a:lnTo>
                    <a:pt x="7685151" y="631825"/>
                  </a:lnTo>
                  <a:lnTo>
                    <a:pt x="8001000" y="315975"/>
                  </a:lnTo>
                  <a:lnTo>
                    <a:pt x="7685151" y="0"/>
                  </a:lnTo>
                  <a:close/>
                </a:path>
              </a:pathLst>
            </a:custGeom>
            <a:solidFill>
              <a:srgbClr val="660066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1143000" y="1096010"/>
              <a:ext cx="8001000" cy="631825"/>
            </a:xfrm>
            <a:custGeom>
              <a:avLst/>
              <a:gdLst/>
              <a:ahLst/>
              <a:cxnLst/>
              <a:rect l="l" t="t" r="r" b="b"/>
              <a:pathLst>
                <a:path w="8001000" h="631825">
                  <a:moveTo>
                    <a:pt x="0" y="0"/>
                  </a:moveTo>
                  <a:lnTo>
                    <a:pt x="7685151" y="0"/>
                  </a:lnTo>
                  <a:lnTo>
                    <a:pt x="8001000" y="315975"/>
                  </a:lnTo>
                  <a:lnTo>
                    <a:pt x="7685151" y="631825"/>
                  </a:lnTo>
                  <a:lnTo>
                    <a:pt x="0" y="63182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143000" y="1851025"/>
              <a:ext cx="8001000" cy="631825"/>
            </a:xfrm>
            <a:custGeom>
              <a:avLst/>
              <a:gdLst/>
              <a:ahLst/>
              <a:cxnLst/>
              <a:rect l="l" t="t" r="r" b="b"/>
              <a:pathLst>
                <a:path w="8001000" h="631825">
                  <a:moveTo>
                    <a:pt x="7685151" y="0"/>
                  </a:moveTo>
                  <a:lnTo>
                    <a:pt x="0" y="0"/>
                  </a:lnTo>
                  <a:lnTo>
                    <a:pt x="0" y="631825"/>
                  </a:lnTo>
                  <a:lnTo>
                    <a:pt x="7685151" y="631825"/>
                  </a:lnTo>
                  <a:lnTo>
                    <a:pt x="8001000" y="315849"/>
                  </a:lnTo>
                  <a:lnTo>
                    <a:pt x="7685151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143000" y="1851025"/>
              <a:ext cx="8001000" cy="631825"/>
            </a:xfrm>
            <a:custGeom>
              <a:avLst/>
              <a:gdLst/>
              <a:ahLst/>
              <a:cxnLst/>
              <a:rect l="l" t="t" r="r" b="b"/>
              <a:pathLst>
                <a:path w="8001000" h="631825">
                  <a:moveTo>
                    <a:pt x="0" y="0"/>
                  </a:moveTo>
                  <a:lnTo>
                    <a:pt x="7685151" y="0"/>
                  </a:lnTo>
                  <a:lnTo>
                    <a:pt x="8001000" y="315849"/>
                  </a:lnTo>
                  <a:lnTo>
                    <a:pt x="7685151" y="631825"/>
                  </a:lnTo>
                  <a:lnTo>
                    <a:pt x="0" y="63182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143000" y="2569210"/>
              <a:ext cx="8001000" cy="631825"/>
            </a:xfrm>
            <a:custGeom>
              <a:avLst/>
              <a:gdLst/>
              <a:ahLst/>
              <a:cxnLst/>
              <a:rect l="l" t="t" r="r" b="b"/>
              <a:pathLst>
                <a:path w="8001000" h="631825">
                  <a:moveTo>
                    <a:pt x="7685151" y="0"/>
                  </a:moveTo>
                  <a:lnTo>
                    <a:pt x="0" y="0"/>
                  </a:lnTo>
                  <a:lnTo>
                    <a:pt x="0" y="631825"/>
                  </a:lnTo>
                  <a:lnTo>
                    <a:pt x="7685151" y="631825"/>
                  </a:lnTo>
                  <a:lnTo>
                    <a:pt x="8001000" y="315849"/>
                  </a:lnTo>
                  <a:lnTo>
                    <a:pt x="7685151" y="0"/>
                  </a:lnTo>
                  <a:close/>
                </a:path>
              </a:pathLst>
            </a:custGeom>
            <a:solidFill>
              <a:srgbClr val="660066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1143000" y="2569210"/>
              <a:ext cx="8001000" cy="631825"/>
            </a:xfrm>
            <a:custGeom>
              <a:avLst/>
              <a:gdLst/>
              <a:ahLst/>
              <a:cxnLst/>
              <a:rect l="l" t="t" r="r" b="b"/>
              <a:pathLst>
                <a:path w="8001000" h="631825">
                  <a:moveTo>
                    <a:pt x="0" y="0"/>
                  </a:moveTo>
                  <a:lnTo>
                    <a:pt x="7685151" y="0"/>
                  </a:lnTo>
                  <a:lnTo>
                    <a:pt x="8001000" y="315849"/>
                  </a:lnTo>
                  <a:lnTo>
                    <a:pt x="7685151" y="631825"/>
                  </a:lnTo>
                  <a:lnTo>
                    <a:pt x="0" y="63182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1143000" y="3287395"/>
              <a:ext cx="8001000" cy="631825"/>
            </a:xfrm>
            <a:custGeom>
              <a:avLst/>
              <a:gdLst/>
              <a:ahLst/>
              <a:cxnLst/>
              <a:rect l="l" t="t" r="r" b="b"/>
              <a:pathLst>
                <a:path w="8001000" h="631825">
                  <a:moveTo>
                    <a:pt x="7685151" y="0"/>
                  </a:moveTo>
                  <a:lnTo>
                    <a:pt x="0" y="0"/>
                  </a:lnTo>
                  <a:lnTo>
                    <a:pt x="0" y="631824"/>
                  </a:lnTo>
                  <a:lnTo>
                    <a:pt x="7685151" y="631824"/>
                  </a:lnTo>
                  <a:lnTo>
                    <a:pt x="8001000" y="315849"/>
                  </a:lnTo>
                  <a:lnTo>
                    <a:pt x="7685151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1143000" y="3287395"/>
              <a:ext cx="8001000" cy="631825"/>
            </a:xfrm>
            <a:custGeom>
              <a:avLst/>
              <a:gdLst/>
              <a:ahLst/>
              <a:cxnLst/>
              <a:rect l="l" t="t" r="r" b="b"/>
              <a:pathLst>
                <a:path w="8001000" h="631825">
                  <a:moveTo>
                    <a:pt x="0" y="0"/>
                  </a:moveTo>
                  <a:lnTo>
                    <a:pt x="7685151" y="0"/>
                  </a:lnTo>
                  <a:lnTo>
                    <a:pt x="8001000" y="315849"/>
                  </a:lnTo>
                  <a:lnTo>
                    <a:pt x="7685151" y="631824"/>
                  </a:lnTo>
                  <a:lnTo>
                    <a:pt x="0" y="631824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1143000" y="4005579"/>
              <a:ext cx="8001000" cy="631825"/>
            </a:xfrm>
            <a:custGeom>
              <a:avLst/>
              <a:gdLst/>
              <a:ahLst/>
              <a:cxnLst/>
              <a:rect l="l" t="t" r="r" b="b"/>
              <a:pathLst>
                <a:path w="8001000" h="631825">
                  <a:moveTo>
                    <a:pt x="7685151" y="0"/>
                  </a:moveTo>
                  <a:lnTo>
                    <a:pt x="0" y="0"/>
                  </a:lnTo>
                  <a:lnTo>
                    <a:pt x="0" y="631825"/>
                  </a:lnTo>
                  <a:lnTo>
                    <a:pt x="7685151" y="631825"/>
                  </a:lnTo>
                  <a:lnTo>
                    <a:pt x="8001000" y="315976"/>
                  </a:lnTo>
                  <a:lnTo>
                    <a:pt x="7685151" y="0"/>
                  </a:lnTo>
                  <a:close/>
                </a:path>
              </a:pathLst>
            </a:custGeom>
            <a:solidFill>
              <a:srgbClr val="660066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1143000" y="4005579"/>
              <a:ext cx="8001000" cy="631825"/>
            </a:xfrm>
            <a:custGeom>
              <a:avLst/>
              <a:gdLst/>
              <a:ahLst/>
              <a:cxnLst/>
              <a:rect l="l" t="t" r="r" b="b"/>
              <a:pathLst>
                <a:path w="8001000" h="631825">
                  <a:moveTo>
                    <a:pt x="0" y="0"/>
                  </a:moveTo>
                  <a:lnTo>
                    <a:pt x="7685151" y="0"/>
                  </a:lnTo>
                  <a:lnTo>
                    <a:pt x="8001000" y="315976"/>
                  </a:lnTo>
                  <a:lnTo>
                    <a:pt x="7685151" y="631825"/>
                  </a:lnTo>
                  <a:lnTo>
                    <a:pt x="0" y="63182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1143000" y="4733163"/>
              <a:ext cx="8001000" cy="631825"/>
            </a:xfrm>
            <a:custGeom>
              <a:avLst/>
              <a:gdLst/>
              <a:ahLst/>
              <a:cxnLst/>
              <a:rect l="l" t="t" r="r" b="b"/>
              <a:pathLst>
                <a:path w="8001000" h="631825">
                  <a:moveTo>
                    <a:pt x="7685151" y="0"/>
                  </a:moveTo>
                  <a:lnTo>
                    <a:pt x="0" y="0"/>
                  </a:lnTo>
                  <a:lnTo>
                    <a:pt x="0" y="631825"/>
                  </a:lnTo>
                  <a:lnTo>
                    <a:pt x="7685151" y="631825"/>
                  </a:lnTo>
                  <a:lnTo>
                    <a:pt x="8001000" y="315849"/>
                  </a:lnTo>
                  <a:lnTo>
                    <a:pt x="7685151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1143000" y="4733163"/>
              <a:ext cx="8001000" cy="631825"/>
            </a:xfrm>
            <a:custGeom>
              <a:avLst/>
              <a:gdLst/>
              <a:ahLst/>
              <a:cxnLst/>
              <a:rect l="l" t="t" r="r" b="b"/>
              <a:pathLst>
                <a:path w="8001000" h="631825">
                  <a:moveTo>
                    <a:pt x="0" y="0"/>
                  </a:moveTo>
                  <a:lnTo>
                    <a:pt x="7685151" y="0"/>
                  </a:lnTo>
                  <a:lnTo>
                    <a:pt x="8001000" y="315849"/>
                  </a:lnTo>
                  <a:lnTo>
                    <a:pt x="7685151" y="631825"/>
                  </a:lnTo>
                  <a:lnTo>
                    <a:pt x="0" y="63182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1143000" y="5441950"/>
              <a:ext cx="8001000" cy="632460"/>
            </a:xfrm>
            <a:custGeom>
              <a:avLst/>
              <a:gdLst/>
              <a:ahLst/>
              <a:cxnLst/>
              <a:rect l="l" t="t" r="r" b="b"/>
              <a:pathLst>
                <a:path w="8001000" h="632460">
                  <a:moveTo>
                    <a:pt x="7685151" y="0"/>
                  </a:moveTo>
                  <a:lnTo>
                    <a:pt x="0" y="0"/>
                  </a:lnTo>
                  <a:lnTo>
                    <a:pt x="0" y="631850"/>
                  </a:lnTo>
                  <a:lnTo>
                    <a:pt x="7685151" y="631850"/>
                  </a:lnTo>
                  <a:lnTo>
                    <a:pt x="8001000" y="315950"/>
                  </a:lnTo>
                  <a:lnTo>
                    <a:pt x="7685151" y="0"/>
                  </a:lnTo>
                  <a:close/>
                </a:path>
              </a:pathLst>
            </a:custGeom>
            <a:solidFill>
              <a:srgbClr val="660066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1143000" y="5441950"/>
              <a:ext cx="8001000" cy="632460"/>
            </a:xfrm>
            <a:custGeom>
              <a:avLst/>
              <a:gdLst/>
              <a:ahLst/>
              <a:cxnLst/>
              <a:rect l="l" t="t" r="r" b="b"/>
              <a:pathLst>
                <a:path w="8001000" h="632460">
                  <a:moveTo>
                    <a:pt x="0" y="0"/>
                  </a:moveTo>
                  <a:lnTo>
                    <a:pt x="7685151" y="0"/>
                  </a:lnTo>
                  <a:lnTo>
                    <a:pt x="8001000" y="315950"/>
                  </a:lnTo>
                  <a:lnTo>
                    <a:pt x="7685151" y="631850"/>
                  </a:lnTo>
                  <a:lnTo>
                    <a:pt x="0" y="63185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1143000" y="6160198"/>
              <a:ext cx="8001000" cy="631825"/>
            </a:xfrm>
            <a:custGeom>
              <a:avLst/>
              <a:gdLst/>
              <a:ahLst/>
              <a:cxnLst/>
              <a:rect l="l" t="t" r="r" b="b"/>
              <a:pathLst>
                <a:path w="8001000" h="631825">
                  <a:moveTo>
                    <a:pt x="7685151" y="0"/>
                  </a:moveTo>
                  <a:lnTo>
                    <a:pt x="0" y="0"/>
                  </a:lnTo>
                  <a:lnTo>
                    <a:pt x="0" y="631800"/>
                  </a:lnTo>
                  <a:lnTo>
                    <a:pt x="7685151" y="631800"/>
                  </a:lnTo>
                  <a:lnTo>
                    <a:pt x="8001000" y="315899"/>
                  </a:lnTo>
                  <a:lnTo>
                    <a:pt x="7685151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1143000" y="6160198"/>
              <a:ext cx="8001000" cy="631825"/>
            </a:xfrm>
            <a:custGeom>
              <a:avLst/>
              <a:gdLst/>
              <a:ahLst/>
              <a:cxnLst/>
              <a:rect l="l" t="t" r="r" b="b"/>
              <a:pathLst>
                <a:path w="8001000" h="631825">
                  <a:moveTo>
                    <a:pt x="0" y="0"/>
                  </a:moveTo>
                  <a:lnTo>
                    <a:pt x="7685151" y="0"/>
                  </a:lnTo>
                  <a:lnTo>
                    <a:pt x="8001000" y="315899"/>
                  </a:lnTo>
                  <a:lnTo>
                    <a:pt x="7685151" y="631800"/>
                  </a:lnTo>
                  <a:lnTo>
                    <a:pt x="0" y="63180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340018" y="1198213"/>
            <a:ext cx="7803981" cy="55871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65885">
              <a:lnSpc>
                <a:spcPct val="100000"/>
              </a:lnSpc>
              <a:spcBef>
                <a:spcPts val="100"/>
              </a:spcBef>
            </a:pPr>
            <a:r>
              <a:rPr sz="3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Cardiovascular</a:t>
            </a:r>
            <a:r>
              <a:rPr sz="3000" spc="-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Applications</a:t>
            </a:r>
            <a:endParaRPr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1000" marR="373380" indent="1233170">
              <a:lnSpc>
                <a:spcPct val="157100"/>
              </a:lnSpc>
              <a:spcBef>
                <a:spcPts val="290"/>
              </a:spcBef>
            </a:pPr>
            <a:r>
              <a:rPr sz="3000" spc="-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Bones, Joints, And </a:t>
            </a:r>
            <a:r>
              <a:rPr sz="3000" spc="-7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Teeth  </a:t>
            </a:r>
            <a:r>
              <a:rPr sz="3000" spc="-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Contact Lenses And Intraocular</a:t>
            </a:r>
            <a:r>
              <a:rPr sz="3000" spc="-114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0" spc="-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Lenses</a:t>
            </a:r>
            <a:endParaRPr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20775" marR="5080" indent="-1108710">
              <a:lnSpc>
                <a:spcPct val="157100"/>
              </a:lnSpc>
            </a:pPr>
            <a:r>
              <a:rPr sz="3000" spc="-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Artificial </a:t>
            </a:r>
            <a:r>
              <a:rPr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Kidney </a:t>
            </a:r>
            <a:r>
              <a:rPr sz="30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Hemodialysis</a:t>
            </a:r>
            <a:r>
              <a:rPr sz="3000" spc="-1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  </a:t>
            </a:r>
            <a:r>
              <a:rPr sz="30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Oxygen-Transport</a:t>
            </a:r>
            <a:r>
              <a:rPr sz="30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Membranes</a:t>
            </a:r>
            <a:endParaRPr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2730" marR="1512570" indent="786130">
              <a:lnSpc>
                <a:spcPct val="155100"/>
              </a:lnSpc>
              <a:spcBef>
                <a:spcPts val="145"/>
              </a:spcBef>
            </a:pPr>
            <a:r>
              <a:rPr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Surgical </a:t>
            </a:r>
            <a:r>
              <a:rPr sz="30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Sutures  </a:t>
            </a:r>
            <a:r>
              <a:rPr sz="30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Tissue </a:t>
            </a:r>
            <a:r>
              <a:rPr sz="30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Ingrowth</a:t>
            </a:r>
            <a:r>
              <a:rPr sz="3000" spc="-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Polymers</a:t>
            </a:r>
            <a:endParaRPr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1905">
              <a:lnSpc>
                <a:spcPct val="100000"/>
              </a:lnSpc>
              <a:spcBef>
                <a:spcPts val="2060"/>
              </a:spcBef>
            </a:pPr>
            <a:r>
              <a:rPr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Controlled Release </a:t>
            </a:r>
            <a:r>
              <a:rPr sz="30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3000"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Drugs</a:t>
            </a:r>
            <a:endParaRPr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070863" y="10159"/>
            <a:ext cx="3456304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</a:t>
            </a:r>
            <a:r>
              <a:rPr sz="5400" spc="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5400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12"/>
          </p:nvPr>
        </p:nvSpPr>
        <p:spPr>
          <a:xfrm>
            <a:off x="6457950" y="6458058"/>
            <a:ext cx="2057400" cy="161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fld>
            <a:endParaRPr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97167" y="0"/>
            <a:ext cx="9147810" cy="6861175"/>
            <a:chOff x="-3680" y="0"/>
            <a:chExt cx="9147810" cy="6861175"/>
          </a:xfrm>
        </p:grpSpPr>
        <p:sp>
          <p:nvSpPr>
            <p:cNvPr id="3" name="object 3"/>
            <p:cNvSpPr/>
            <p:nvPr/>
          </p:nvSpPr>
          <p:spPr>
            <a:xfrm>
              <a:off x="1435100" y="2286000"/>
              <a:ext cx="7499350" cy="837565"/>
            </a:xfrm>
            <a:custGeom>
              <a:avLst/>
              <a:gdLst/>
              <a:ahLst/>
              <a:cxnLst/>
              <a:rect l="l" t="t" r="r" b="b"/>
              <a:pathLst>
                <a:path w="7499350" h="837564">
                  <a:moveTo>
                    <a:pt x="7359777" y="0"/>
                  </a:moveTo>
                  <a:lnTo>
                    <a:pt x="139572" y="0"/>
                  </a:lnTo>
                  <a:lnTo>
                    <a:pt x="95455" y="7115"/>
                  </a:lnTo>
                  <a:lnTo>
                    <a:pt x="57140" y="26928"/>
                  </a:lnTo>
                  <a:lnTo>
                    <a:pt x="26928" y="57140"/>
                  </a:lnTo>
                  <a:lnTo>
                    <a:pt x="7115" y="95455"/>
                  </a:lnTo>
                  <a:lnTo>
                    <a:pt x="0" y="139573"/>
                  </a:lnTo>
                  <a:lnTo>
                    <a:pt x="0" y="697611"/>
                  </a:lnTo>
                  <a:lnTo>
                    <a:pt x="7115" y="741666"/>
                  </a:lnTo>
                  <a:lnTo>
                    <a:pt x="26928" y="779943"/>
                  </a:lnTo>
                  <a:lnTo>
                    <a:pt x="57140" y="810137"/>
                  </a:lnTo>
                  <a:lnTo>
                    <a:pt x="95455" y="829942"/>
                  </a:lnTo>
                  <a:lnTo>
                    <a:pt x="139572" y="837057"/>
                  </a:lnTo>
                  <a:lnTo>
                    <a:pt x="7359777" y="837057"/>
                  </a:lnTo>
                  <a:lnTo>
                    <a:pt x="7403894" y="829942"/>
                  </a:lnTo>
                  <a:lnTo>
                    <a:pt x="7442209" y="810137"/>
                  </a:lnTo>
                  <a:lnTo>
                    <a:pt x="7472421" y="779943"/>
                  </a:lnTo>
                  <a:lnTo>
                    <a:pt x="7492234" y="741666"/>
                  </a:lnTo>
                  <a:lnTo>
                    <a:pt x="7499350" y="697611"/>
                  </a:lnTo>
                  <a:lnTo>
                    <a:pt x="7499350" y="139573"/>
                  </a:lnTo>
                  <a:lnTo>
                    <a:pt x="7492234" y="95455"/>
                  </a:lnTo>
                  <a:lnTo>
                    <a:pt x="7472421" y="57140"/>
                  </a:lnTo>
                  <a:lnTo>
                    <a:pt x="7442209" y="26928"/>
                  </a:lnTo>
                  <a:lnTo>
                    <a:pt x="7403894" y="7115"/>
                  </a:lnTo>
                  <a:lnTo>
                    <a:pt x="7359777" y="0"/>
                  </a:lnTo>
                  <a:close/>
                </a:path>
              </a:pathLst>
            </a:custGeom>
            <a:solidFill>
              <a:srgbClr val="FF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35100" y="2286000"/>
              <a:ext cx="7499350" cy="837565"/>
            </a:xfrm>
            <a:custGeom>
              <a:avLst/>
              <a:gdLst/>
              <a:ahLst/>
              <a:cxnLst/>
              <a:rect l="l" t="t" r="r" b="b"/>
              <a:pathLst>
                <a:path w="7499350" h="837564">
                  <a:moveTo>
                    <a:pt x="0" y="139573"/>
                  </a:moveTo>
                  <a:lnTo>
                    <a:pt x="7115" y="95455"/>
                  </a:lnTo>
                  <a:lnTo>
                    <a:pt x="26928" y="57140"/>
                  </a:lnTo>
                  <a:lnTo>
                    <a:pt x="57140" y="26928"/>
                  </a:lnTo>
                  <a:lnTo>
                    <a:pt x="95455" y="7115"/>
                  </a:lnTo>
                  <a:lnTo>
                    <a:pt x="139572" y="0"/>
                  </a:lnTo>
                  <a:lnTo>
                    <a:pt x="7359777" y="0"/>
                  </a:lnTo>
                  <a:lnTo>
                    <a:pt x="7403894" y="7115"/>
                  </a:lnTo>
                  <a:lnTo>
                    <a:pt x="7442209" y="26928"/>
                  </a:lnTo>
                  <a:lnTo>
                    <a:pt x="7472421" y="57140"/>
                  </a:lnTo>
                  <a:lnTo>
                    <a:pt x="7492234" y="95455"/>
                  </a:lnTo>
                  <a:lnTo>
                    <a:pt x="7499350" y="139573"/>
                  </a:lnTo>
                  <a:lnTo>
                    <a:pt x="7499350" y="697611"/>
                  </a:lnTo>
                  <a:lnTo>
                    <a:pt x="7492234" y="741666"/>
                  </a:lnTo>
                  <a:lnTo>
                    <a:pt x="7472421" y="779943"/>
                  </a:lnTo>
                  <a:lnTo>
                    <a:pt x="7442209" y="810137"/>
                  </a:lnTo>
                  <a:lnTo>
                    <a:pt x="7403894" y="829942"/>
                  </a:lnTo>
                  <a:lnTo>
                    <a:pt x="7359777" y="837057"/>
                  </a:lnTo>
                  <a:lnTo>
                    <a:pt x="139572" y="837057"/>
                  </a:lnTo>
                  <a:lnTo>
                    <a:pt x="95455" y="829942"/>
                  </a:lnTo>
                  <a:lnTo>
                    <a:pt x="57140" y="810137"/>
                  </a:lnTo>
                  <a:lnTo>
                    <a:pt x="26928" y="779943"/>
                  </a:lnTo>
                  <a:lnTo>
                    <a:pt x="7115" y="741666"/>
                  </a:lnTo>
                  <a:lnTo>
                    <a:pt x="0" y="697611"/>
                  </a:lnTo>
                  <a:lnTo>
                    <a:pt x="0" y="139573"/>
                  </a:lnTo>
                  <a:close/>
                </a:path>
              </a:pathLst>
            </a:custGeom>
            <a:ln w="25399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35100" y="3308477"/>
              <a:ext cx="7499350" cy="832485"/>
            </a:xfrm>
            <a:custGeom>
              <a:avLst/>
              <a:gdLst/>
              <a:ahLst/>
              <a:cxnLst/>
              <a:rect l="l" t="t" r="r" b="b"/>
              <a:pathLst>
                <a:path w="7499350" h="832485">
                  <a:moveTo>
                    <a:pt x="7360666" y="0"/>
                  </a:moveTo>
                  <a:lnTo>
                    <a:pt x="138684" y="0"/>
                  </a:lnTo>
                  <a:lnTo>
                    <a:pt x="94853" y="7071"/>
                  </a:lnTo>
                  <a:lnTo>
                    <a:pt x="56784" y="26761"/>
                  </a:lnTo>
                  <a:lnTo>
                    <a:pt x="26761" y="56784"/>
                  </a:lnTo>
                  <a:lnTo>
                    <a:pt x="7071" y="94853"/>
                  </a:lnTo>
                  <a:lnTo>
                    <a:pt x="0" y="138684"/>
                  </a:lnTo>
                  <a:lnTo>
                    <a:pt x="0" y="693293"/>
                  </a:lnTo>
                  <a:lnTo>
                    <a:pt x="7071" y="737123"/>
                  </a:lnTo>
                  <a:lnTo>
                    <a:pt x="26761" y="775192"/>
                  </a:lnTo>
                  <a:lnTo>
                    <a:pt x="56784" y="805215"/>
                  </a:lnTo>
                  <a:lnTo>
                    <a:pt x="94853" y="824905"/>
                  </a:lnTo>
                  <a:lnTo>
                    <a:pt x="138684" y="831977"/>
                  </a:lnTo>
                  <a:lnTo>
                    <a:pt x="7360666" y="831977"/>
                  </a:lnTo>
                  <a:lnTo>
                    <a:pt x="7404496" y="824905"/>
                  </a:lnTo>
                  <a:lnTo>
                    <a:pt x="7442565" y="805215"/>
                  </a:lnTo>
                  <a:lnTo>
                    <a:pt x="7472588" y="775192"/>
                  </a:lnTo>
                  <a:lnTo>
                    <a:pt x="7492278" y="737123"/>
                  </a:lnTo>
                  <a:lnTo>
                    <a:pt x="7499350" y="693293"/>
                  </a:lnTo>
                  <a:lnTo>
                    <a:pt x="7499350" y="138684"/>
                  </a:lnTo>
                  <a:lnTo>
                    <a:pt x="7492278" y="94853"/>
                  </a:lnTo>
                  <a:lnTo>
                    <a:pt x="7472588" y="56784"/>
                  </a:lnTo>
                  <a:lnTo>
                    <a:pt x="7442565" y="26761"/>
                  </a:lnTo>
                  <a:lnTo>
                    <a:pt x="7404496" y="7071"/>
                  </a:lnTo>
                  <a:lnTo>
                    <a:pt x="7360666" y="0"/>
                  </a:lnTo>
                  <a:close/>
                </a:path>
              </a:pathLst>
            </a:custGeom>
            <a:solidFill>
              <a:srgbClr val="99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35100" y="3308477"/>
              <a:ext cx="7499350" cy="832485"/>
            </a:xfrm>
            <a:custGeom>
              <a:avLst/>
              <a:gdLst/>
              <a:ahLst/>
              <a:cxnLst/>
              <a:rect l="l" t="t" r="r" b="b"/>
              <a:pathLst>
                <a:path w="7499350" h="832485">
                  <a:moveTo>
                    <a:pt x="0" y="138684"/>
                  </a:moveTo>
                  <a:lnTo>
                    <a:pt x="7071" y="94853"/>
                  </a:lnTo>
                  <a:lnTo>
                    <a:pt x="26761" y="56784"/>
                  </a:lnTo>
                  <a:lnTo>
                    <a:pt x="56784" y="26761"/>
                  </a:lnTo>
                  <a:lnTo>
                    <a:pt x="94853" y="7071"/>
                  </a:lnTo>
                  <a:lnTo>
                    <a:pt x="138684" y="0"/>
                  </a:lnTo>
                  <a:lnTo>
                    <a:pt x="7360666" y="0"/>
                  </a:lnTo>
                  <a:lnTo>
                    <a:pt x="7404496" y="7071"/>
                  </a:lnTo>
                  <a:lnTo>
                    <a:pt x="7442565" y="26761"/>
                  </a:lnTo>
                  <a:lnTo>
                    <a:pt x="7472588" y="56784"/>
                  </a:lnTo>
                  <a:lnTo>
                    <a:pt x="7492278" y="94853"/>
                  </a:lnTo>
                  <a:lnTo>
                    <a:pt x="7499350" y="138684"/>
                  </a:lnTo>
                  <a:lnTo>
                    <a:pt x="7499350" y="693293"/>
                  </a:lnTo>
                  <a:lnTo>
                    <a:pt x="7492278" y="737123"/>
                  </a:lnTo>
                  <a:lnTo>
                    <a:pt x="7472588" y="775192"/>
                  </a:lnTo>
                  <a:lnTo>
                    <a:pt x="7442565" y="805215"/>
                  </a:lnTo>
                  <a:lnTo>
                    <a:pt x="7404496" y="824905"/>
                  </a:lnTo>
                  <a:lnTo>
                    <a:pt x="7360666" y="831977"/>
                  </a:lnTo>
                  <a:lnTo>
                    <a:pt x="138684" y="831977"/>
                  </a:lnTo>
                  <a:lnTo>
                    <a:pt x="94853" y="824905"/>
                  </a:lnTo>
                  <a:lnTo>
                    <a:pt x="56784" y="805215"/>
                  </a:lnTo>
                  <a:lnTo>
                    <a:pt x="26761" y="775192"/>
                  </a:lnTo>
                  <a:lnTo>
                    <a:pt x="7071" y="737123"/>
                  </a:lnTo>
                  <a:lnTo>
                    <a:pt x="0" y="693293"/>
                  </a:lnTo>
                  <a:lnTo>
                    <a:pt x="0" y="138684"/>
                  </a:lnTo>
                  <a:close/>
                </a:path>
              </a:pathLst>
            </a:custGeom>
            <a:ln w="254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35100" y="4324730"/>
              <a:ext cx="7499350" cy="932180"/>
            </a:xfrm>
            <a:custGeom>
              <a:avLst/>
              <a:gdLst/>
              <a:ahLst/>
              <a:cxnLst/>
              <a:rect l="l" t="t" r="r" b="b"/>
              <a:pathLst>
                <a:path w="7499350" h="932179">
                  <a:moveTo>
                    <a:pt x="7344029" y="0"/>
                  </a:moveTo>
                  <a:lnTo>
                    <a:pt x="155321" y="0"/>
                  </a:lnTo>
                  <a:lnTo>
                    <a:pt x="106249" y="7923"/>
                  </a:lnTo>
                  <a:lnTo>
                    <a:pt x="63614" y="29984"/>
                  </a:lnTo>
                  <a:lnTo>
                    <a:pt x="29984" y="63614"/>
                  </a:lnTo>
                  <a:lnTo>
                    <a:pt x="7923" y="106249"/>
                  </a:lnTo>
                  <a:lnTo>
                    <a:pt x="0" y="155321"/>
                  </a:lnTo>
                  <a:lnTo>
                    <a:pt x="0" y="776605"/>
                  </a:lnTo>
                  <a:lnTo>
                    <a:pt x="7923" y="825725"/>
                  </a:lnTo>
                  <a:lnTo>
                    <a:pt x="29984" y="868366"/>
                  </a:lnTo>
                  <a:lnTo>
                    <a:pt x="63614" y="901978"/>
                  </a:lnTo>
                  <a:lnTo>
                    <a:pt x="106249" y="924014"/>
                  </a:lnTo>
                  <a:lnTo>
                    <a:pt x="155321" y="931926"/>
                  </a:lnTo>
                  <a:lnTo>
                    <a:pt x="7344029" y="931926"/>
                  </a:lnTo>
                  <a:lnTo>
                    <a:pt x="7393100" y="924014"/>
                  </a:lnTo>
                  <a:lnTo>
                    <a:pt x="7435735" y="901978"/>
                  </a:lnTo>
                  <a:lnTo>
                    <a:pt x="7469365" y="868366"/>
                  </a:lnTo>
                  <a:lnTo>
                    <a:pt x="7491426" y="825725"/>
                  </a:lnTo>
                  <a:lnTo>
                    <a:pt x="7499350" y="776605"/>
                  </a:lnTo>
                  <a:lnTo>
                    <a:pt x="7499350" y="155321"/>
                  </a:lnTo>
                  <a:lnTo>
                    <a:pt x="7491426" y="106249"/>
                  </a:lnTo>
                  <a:lnTo>
                    <a:pt x="7469365" y="63614"/>
                  </a:lnTo>
                  <a:lnTo>
                    <a:pt x="7435735" y="29984"/>
                  </a:lnTo>
                  <a:lnTo>
                    <a:pt x="7393100" y="7923"/>
                  </a:lnTo>
                  <a:lnTo>
                    <a:pt x="7344029" y="0"/>
                  </a:lnTo>
                  <a:close/>
                </a:path>
              </a:pathLst>
            </a:custGeom>
            <a:solidFill>
              <a:srgbClr val="FF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35100" y="4324730"/>
              <a:ext cx="7499350" cy="932180"/>
            </a:xfrm>
            <a:custGeom>
              <a:avLst/>
              <a:gdLst/>
              <a:ahLst/>
              <a:cxnLst/>
              <a:rect l="l" t="t" r="r" b="b"/>
              <a:pathLst>
                <a:path w="7499350" h="932179">
                  <a:moveTo>
                    <a:pt x="0" y="155321"/>
                  </a:moveTo>
                  <a:lnTo>
                    <a:pt x="7923" y="106249"/>
                  </a:lnTo>
                  <a:lnTo>
                    <a:pt x="29984" y="63614"/>
                  </a:lnTo>
                  <a:lnTo>
                    <a:pt x="63614" y="29984"/>
                  </a:lnTo>
                  <a:lnTo>
                    <a:pt x="106249" y="7923"/>
                  </a:lnTo>
                  <a:lnTo>
                    <a:pt x="155321" y="0"/>
                  </a:lnTo>
                  <a:lnTo>
                    <a:pt x="7344029" y="0"/>
                  </a:lnTo>
                  <a:lnTo>
                    <a:pt x="7393100" y="7923"/>
                  </a:lnTo>
                  <a:lnTo>
                    <a:pt x="7435735" y="29984"/>
                  </a:lnTo>
                  <a:lnTo>
                    <a:pt x="7469365" y="63614"/>
                  </a:lnTo>
                  <a:lnTo>
                    <a:pt x="7491426" y="106249"/>
                  </a:lnTo>
                  <a:lnTo>
                    <a:pt x="7499350" y="155321"/>
                  </a:lnTo>
                  <a:lnTo>
                    <a:pt x="7499350" y="776605"/>
                  </a:lnTo>
                  <a:lnTo>
                    <a:pt x="7491426" y="825725"/>
                  </a:lnTo>
                  <a:lnTo>
                    <a:pt x="7469365" y="868366"/>
                  </a:lnTo>
                  <a:lnTo>
                    <a:pt x="7435735" y="901978"/>
                  </a:lnTo>
                  <a:lnTo>
                    <a:pt x="7393100" y="924014"/>
                  </a:lnTo>
                  <a:lnTo>
                    <a:pt x="7344029" y="931926"/>
                  </a:lnTo>
                  <a:lnTo>
                    <a:pt x="155321" y="931926"/>
                  </a:lnTo>
                  <a:lnTo>
                    <a:pt x="106249" y="924014"/>
                  </a:lnTo>
                  <a:lnTo>
                    <a:pt x="63614" y="901978"/>
                  </a:lnTo>
                  <a:lnTo>
                    <a:pt x="29984" y="868366"/>
                  </a:lnTo>
                  <a:lnTo>
                    <a:pt x="7923" y="825725"/>
                  </a:lnTo>
                  <a:lnTo>
                    <a:pt x="0" y="776605"/>
                  </a:lnTo>
                  <a:lnTo>
                    <a:pt x="0" y="155321"/>
                  </a:lnTo>
                  <a:close/>
                </a:path>
              </a:pathLst>
            </a:custGeom>
            <a:ln w="254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634490" y="2409634"/>
            <a:ext cx="6938009" cy="26301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3400" b="1" dirty="0">
                <a:solidFill>
                  <a:srgbClr val="FFFFFF"/>
                </a:solidFill>
                <a:latin typeface="Times New Roman"/>
                <a:cs typeface="Times New Roman"/>
              </a:rPr>
              <a:t>Heart </a:t>
            </a:r>
            <a:r>
              <a:rPr sz="34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Valves </a:t>
            </a:r>
            <a:r>
              <a:rPr sz="3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34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Vascular</a:t>
            </a:r>
            <a:r>
              <a:rPr sz="3400" b="1" spc="-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Prostheses</a:t>
            </a:r>
            <a:endParaRPr sz="3400" dirty="0">
              <a:latin typeface="Times New Roman"/>
              <a:cs typeface="Times New Roman"/>
            </a:endParaRPr>
          </a:p>
          <a:p>
            <a:pPr marL="1610995" marR="1602740" indent="-635" algn="ctr">
              <a:lnSpc>
                <a:spcPts val="8400"/>
              </a:lnSpc>
              <a:spcBef>
                <a:spcPts val="635"/>
              </a:spcBef>
            </a:pPr>
            <a:r>
              <a:rPr sz="3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The Artificial</a:t>
            </a:r>
            <a:r>
              <a:rPr sz="3400" b="1" spc="-2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b="1" dirty="0">
                <a:solidFill>
                  <a:srgbClr val="FFFFFF"/>
                </a:solidFill>
                <a:latin typeface="Times New Roman"/>
                <a:cs typeface="Times New Roman"/>
              </a:rPr>
              <a:t>Heart  </a:t>
            </a:r>
            <a:r>
              <a:rPr sz="3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Heart </a:t>
            </a:r>
            <a:r>
              <a:rPr sz="3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pump</a:t>
            </a:r>
            <a:r>
              <a:rPr sz="3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designs</a:t>
            </a:r>
            <a:endParaRPr sz="3400" dirty="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52475" y="228600"/>
            <a:ext cx="8391525" cy="913130"/>
            <a:chOff x="752475" y="228600"/>
            <a:chExt cx="8391525" cy="913130"/>
          </a:xfrm>
        </p:grpSpPr>
        <p:sp>
          <p:nvSpPr>
            <p:cNvPr id="11" name="object 11"/>
            <p:cNvSpPr/>
            <p:nvPr/>
          </p:nvSpPr>
          <p:spPr>
            <a:xfrm>
              <a:off x="752475" y="228600"/>
              <a:ext cx="7305675" cy="8858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001000" y="381063"/>
              <a:ext cx="1142999" cy="7604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24</a:t>
            </a:fld>
            <a:endParaRPr spc="-5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669" y="0"/>
            <a:ext cx="9141331" cy="6858000"/>
            <a:chOff x="2669" y="0"/>
            <a:chExt cx="9141331" cy="6858000"/>
          </a:xfrm>
        </p:grpSpPr>
        <p:sp>
          <p:nvSpPr>
            <p:cNvPr id="4" name="object 4"/>
            <p:cNvSpPr/>
            <p:nvPr/>
          </p:nvSpPr>
          <p:spPr>
            <a:xfrm>
              <a:off x="2669" y="3175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505" y="819150"/>
                  </a:lnTo>
                  <a:lnTo>
                    <a:pt x="48636" y="817759"/>
                  </a:lnTo>
                  <a:lnTo>
                    <a:pt x="96034" y="813638"/>
                  </a:lnTo>
                  <a:lnTo>
                    <a:pt x="142624" y="806864"/>
                  </a:lnTo>
                  <a:lnTo>
                    <a:pt x="188327" y="797514"/>
                  </a:lnTo>
                  <a:lnTo>
                    <a:pt x="233068" y="785664"/>
                  </a:lnTo>
                  <a:lnTo>
                    <a:pt x="276769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6" y="714805"/>
                  </a:lnTo>
                  <a:lnTo>
                    <a:pt x="439640" y="691610"/>
                  </a:lnTo>
                  <a:lnTo>
                    <a:pt x="476990" y="666377"/>
                  </a:lnTo>
                  <a:lnTo>
                    <a:pt x="512840" y="639182"/>
                  </a:lnTo>
                  <a:lnTo>
                    <a:pt x="547112" y="610102"/>
                  </a:lnTo>
                  <a:lnTo>
                    <a:pt x="579730" y="579215"/>
                  </a:lnTo>
                  <a:lnTo>
                    <a:pt x="610617" y="546596"/>
                  </a:lnTo>
                  <a:lnTo>
                    <a:pt x="639696" y="512323"/>
                  </a:lnTo>
                  <a:lnTo>
                    <a:pt x="666890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2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1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5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DF9FB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69" y="3175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5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1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2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90" y="476473"/>
                  </a:lnTo>
                  <a:lnTo>
                    <a:pt x="639696" y="512323"/>
                  </a:lnTo>
                  <a:lnTo>
                    <a:pt x="610617" y="546596"/>
                  </a:lnTo>
                  <a:lnTo>
                    <a:pt x="579730" y="579215"/>
                  </a:lnTo>
                  <a:lnTo>
                    <a:pt x="547112" y="610102"/>
                  </a:lnTo>
                  <a:lnTo>
                    <a:pt x="512840" y="639182"/>
                  </a:lnTo>
                  <a:lnTo>
                    <a:pt x="476990" y="666377"/>
                  </a:lnTo>
                  <a:lnTo>
                    <a:pt x="439640" y="691610"/>
                  </a:lnTo>
                  <a:lnTo>
                    <a:pt x="400866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9" y="771391"/>
                  </a:lnTo>
                  <a:lnTo>
                    <a:pt x="233068" y="785664"/>
                  </a:lnTo>
                  <a:lnTo>
                    <a:pt x="188327" y="797514"/>
                  </a:lnTo>
                  <a:lnTo>
                    <a:pt x="142624" y="806864"/>
                  </a:lnTo>
                  <a:lnTo>
                    <a:pt x="96034" y="813638"/>
                  </a:lnTo>
                  <a:lnTo>
                    <a:pt x="48636" y="817759"/>
                  </a:lnTo>
                  <a:lnTo>
                    <a:pt x="505" y="819150"/>
                  </a:lnTo>
                  <a:lnTo>
                    <a:pt x="337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12700">
              <a:solidFill>
                <a:srgbClr val="D5C0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6492" y="4572"/>
              <a:ext cx="1786127" cy="178612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8275" y="20700"/>
              <a:ext cx="1703705" cy="1703705"/>
            </a:xfrm>
            <a:custGeom>
              <a:avLst/>
              <a:gdLst/>
              <a:ahLst/>
              <a:cxnLst/>
              <a:rect l="l" t="t" r="r" b="b"/>
              <a:pathLst>
                <a:path w="1703705" h="1703705">
                  <a:moveTo>
                    <a:pt x="0" y="851662"/>
                  </a:moveTo>
                  <a:lnTo>
                    <a:pt x="1348" y="803329"/>
                  </a:lnTo>
                  <a:lnTo>
                    <a:pt x="5345" y="755704"/>
                  </a:lnTo>
                  <a:lnTo>
                    <a:pt x="11918" y="708858"/>
                  </a:lnTo>
                  <a:lnTo>
                    <a:pt x="20996" y="662865"/>
                  </a:lnTo>
                  <a:lnTo>
                    <a:pt x="32507" y="617795"/>
                  </a:lnTo>
                  <a:lnTo>
                    <a:pt x="46379" y="573720"/>
                  </a:lnTo>
                  <a:lnTo>
                    <a:pt x="62541" y="530713"/>
                  </a:lnTo>
                  <a:lnTo>
                    <a:pt x="80919" y="488844"/>
                  </a:lnTo>
                  <a:lnTo>
                    <a:pt x="101442" y="448187"/>
                  </a:lnTo>
                  <a:lnTo>
                    <a:pt x="124039" y="408812"/>
                  </a:lnTo>
                  <a:lnTo>
                    <a:pt x="148638" y="370792"/>
                  </a:lnTo>
                  <a:lnTo>
                    <a:pt x="175166" y="334199"/>
                  </a:lnTo>
                  <a:lnTo>
                    <a:pt x="203552" y="299104"/>
                  </a:lnTo>
                  <a:lnTo>
                    <a:pt x="233723" y="265579"/>
                  </a:lnTo>
                  <a:lnTo>
                    <a:pt x="265609" y="233696"/>
                  </a:lnTo>
                  <a:lnTo>
                    <a:pt x="299136" y="203527"/>
                  </a:lnTo>
                  <a:lnTo>
                    <a:pt x="334233" y="175144"/>
                  </a:lnTo>
                  <a:lnTo>
                    <a:pt x="370829" y="148619"/>
                  </a:lnTo>
                  <a:lnTo>
                    <a:pt x="408851" y="124023"/>
                  </a:lnTo>
                  <a:lnTo>
                    <a:pt x="448227" y="101429"/>
                  </a:lnTo>
                  <a:lnTo>
                    <a:pt x="488886" y="80908"/>
                  </a:lnTo>
                  <a:lnTo>
                    <a:pt x="530756" y="62532"/>
                  </a:lnTo>
                  <a:lnTo>
                    <a:pt x="573764" y="46373"/>
                  </a:lnTo>
                  <a:lnTo>
                    <a:pt x="617839" y="32502"/>
                  </a:lnTo>
                  <a:lnTo>
                    <a:pt x="662909" y="20993"/>
                  </a:lnTo>
                  <a:lnTo>
                    <a:pt x="708902" y="11916"/>
                  </a:lnTo>
                  <a:lnTo>
                    <a:pt x="755746" y="5344"/>
                  </a:lnTo>
                  <a:lnTo>
                    <a:pt x="803369" y="1348"/>
                  </a:lnTo>
                  <a:lnTo>
                    <a:pt x="851700" y="0"/>
                  </a:lnTo>
                  <a:lnTo>
                    <a:pt x="900029" y="1348"/>
                  </a:lnTo>
                  <a:lnTo>
                    <a:pt x="947652" y="5344"/>
                  </a:lnTo>
                  <a:lnTo>
                    <a:pt x="994496" y="11916"/>
                  </a:lnTo>
                  <a:lnTo>
                    <a:pt x="1040489" y="20993"/>
                  </a:lnTo>
                  <a:lnTo>
                    <a:pt x="1085560" y="32502"/>
                  </a:lnTo>
                  <a:lnTo>
                    <a:pt x="1129636" y="46373"/>
                  </a:lnTo>
                  <a:lnTo>
                    <a:pt x="1172646" y="62532"/>
                  </a:lnTo>
                  <a:lnTo>
                    <a:pt x="1214517" y="80908"/>
                  </a:lnTo>
                  <a:lnTo>
                    <a:pt x="1255178" y="101429"/>
                  </a:lnTo>
                  <a:lnTo>
                    <a:pt x="1294557" y="124023"/>
                  </a:lnTo>
                  <a:lnTo>
                    <a:pt x="1332581" y="148619"/>
                  </a:lnTo>
                  <a:lnTo>
                    <a:pt x="1369179" y="175144"/>
                  </a:lnTo>
                  <a:lnTo>
                    <a:pt x="1404280" y="203527"/>
                  </a:lnTo>
                  <a:lnTo>
                    <a:pt x="1437810" y="233696"/>
                  </a:lnTo>
                  <a:lnTo>
                    <a:pt x="1469698" y="265579"/>
                  </a:lnTo>
                  <a:lnTo>
                    <a:pt x="1499873" y="299104"/>
                  </a:lnTo>
                  <a:lnTo>
                    <a:pt x="1528261" y="334199"/>
                  </a:lnTo>
                  <a:lnTo>
                    <a:pt x="1554792" y="370792"/>
                  </a:lnTo>
                  <a:lnTo>
                    <a:pt x="1579394" y="408812"/>
                  </a:lnTo>
                  <a:lnTo>
                    <a:pt x="1601993" y="448187"/>
                  </a:lnTo>
                  <a:lnTo>
                    <a:pt x="1622520" y="488844"/>
                  </a:lnTo>
                  <a:lnTo>
                    <a:pt x="1640900" y="530713"/>
                  </a:lnTo>
                  <a:lnTo>
                    <a:pt x="1657064" y="573720"/>
                  </a:lnTo>
                  <a:lnTo>
                    <a:pt x="1670938" y="617795"/>
                  </a:lnTo>
                  <a:lnTo>
                    <a:pt x="1682450" y="662865"/>
                  </a:lnTo>
                  <a:lnTo>
                    <a:pt x="1691530" y="708858"/>
                  </a:lnTo>
                  <a:lnTo>
                    <a:pt x="1698105" y="755704"/>
                  </a:lnTo>
                  <a:lnTo>
                    <a:pt x="1702102" y="803329"/>
                  </a:lnTo>
                  <a:lnTo>
                    <a:pt x="1703451" y="851662"/>
                  </a:lnTo>
                  <a:lnTo>
                    <a:pt x="1702102" y="899994"/>
                  </a:lnTo>
                  <a:lnTo>
                    <a:pt x="1698105" y="947619"/>
                  </a:lnTo>
                  <a:lnTo>
                    <a:pt x="1691530" y="994465"/>
                  </a:lnTo>
                  <a:lnTo>
                    <a:pt x="1682450" y="1040458"/>
                  </a:lnTo>
                  <a:lnTo>
                    <a:pt x="1670938" y="1085528"/>
                  </a:lnTo>
                  <a:lnTo>
                    <a:pt x="1657064" y="1129603"/>
                  </a:lnTo>
                  <a:lnTo>
                    <a:pt x="1640900" y="1172610"/>
                  </a:lnTo>
                  <a:lnTo>
                    <a:pt x="1622520" y="1214479"/>
                  </a:lnTo>
                  <a:lnTo>
                    <a:pt x="1601993" y="1255136"/>
                  </a:lnTo>
                  <a:lnTo>
                    <a:pt x="1579394" y="1294511"/>
                  </a:lnTo>
                  <a:lnTo>
                    <a:pt x="1554792" y="1332531"/>
                  </a:lnTo>
                  <a:lnTo>
                    <a:pt x="1528261" y="1369124"/>
                  </a:lnTo>
                  <a:lnTo>
                    <a:pt x="1499873" y="1404219"/>
                  </a:lnTo>
                  <a:lnTo>
                    <a:pt x="1469698" y="1437744"/>
                  </a:lnTo>
                  <a:lnTo>
                    <a:pt x="1437810" y="1469627"/>
                  </a:lnTo>
                  <a:lnTo>
                    <a:pt x="1404280" y="1499796"/>
                  </a:lnTo>
                  <a:lnTo>
                    <a:pt x="1369179" y="1528179"/>
                  </a:lnTo>
                  <a:lnTo>
                    <a:pt x="1332581" y="1554704"/>
                  </a:lnTo>
                  <a:lnTo>
                    <a:pt x="1294557" y="1579300"/>
                  </a:lnTo>
                  <a:lnTo>
                    <a:pt x="1255178" y="1601894"/>
                  </a:lnTo>
                  <a:lnTo>
                    <a:pt x="1214517" y="1622415"/>
                  </a:lnTo>
                  <a:lnTo>
                    <a:pt x="1172646" y="1640791"/>
                  </a:lnTo>
                  <a:lnTo>
                    <a:pt x="1129636" y="1656950"/>
                  </a:lnTo>
                  <a:lnTo>
                    <a:pt x="1085560" y="1670821"/>
                  </a:lnTo>
                  <a:lnTo>
                    <a:pt x="1040489" y="1682330"/>
                  </a:lnTo>
                  <a:lnTo>
                    <a:pt x="994496" y="1691407"/>
                  </a:lnTo>
                  <a:lnTo>
                    <a:pt x="947652" y="1697979"/>
                  </a:lnTo>
                  <a:lnTo>
                    <a:pt x="900029" y="1701975"/>
                  </a:lnTo>
                  <a:lnTo>
                    <a:pt x="851700" y="1703324"/>
                  </a:lnTo>
                  <a:lnTo>
                    <a:pt x="803369" y="1701975"/>
                  </a:lnTo>
                  <a:lnTo>
                    <a:pt x="755746" y="1697979"/>
                  </a:lnTo>
                  <a:lnTo>
                    <a:pt x="708902" y="1691407"/>
                  </a:lnTo>
                  <a:lnTo>
                    <a:pt x="662909" y="1682330"/>
                  </a:lnTo>
                  <a:lnTo>
                    <a:pt x="617839" y="1670821"/>
                  </a:lnTo>
                  <a:lnTo>
                    <a:pt x="573764" y="1656950"/>
                  </a:lnTo>
                  <a:lnTo>
                    <a:pt x="530756" y="1640791"/>
                  </a:lnTo>
                  <a:lnTo>
                    <a:pt x="488886" y="1622415"/>
                  </a:lnTo>
                  <a:lnTo>
                    <a:pt x="448227" y="1601894"/>
                  </a:lnTo>
                  <a:lnTo>
                    <a:pt x="408851" y="1579300"/>
                  </a:lnTo>
                  <a:lnTo>
                    <a:pt x="370829" y="1554704"/>
                  </a:lnTo>
                  <a:lnTo>
                    <a:pt x="334233" y="1528179"/>
                  </a:lnTo>
                  <a:lnTo>
                    <a:pt x="299136" y="1499796"/>
                  </a:lnTo>
                  <a:lnTo>
                    <a:pt x="265609" y="1469627"/>
                  </a:lnTo>
                  <a:lnTo>
                    <a:pt x="233723" y="1437744"/>
                  </a:lnTo>
                  <a:lnTo>
                    <a:pt x="203552" y="1404219"/>
                  </a:lnTo>
                  <a:lnTo>
                    <a:pt x="175166" y="1369124"/>
                  </a:lnTo>
                  <a:lnTo>
                    <a:pt x="148638" y="1332531"/>
                  </a:lnTo>
                  <a:lnTo>
                    <a:pt x="124039" y="1294511"/>
                  </a:lnTo>
                  <a:lnTo>
                    <a:pt x="101442" y="1255136"/>
                  </a:lnTo>
                  <a:lnTo>
                    <a:pt x="80919" y="1214479"/>
                  </a:lnTo>
                  <a:lnTo>
                    <a:pt x="62541" y="1172610"/>
                  </a:lnTo>
                  <a:lnTo>
                    <a:pt x="46379" y="1129603"/>
                  </a:lnTo>
                  <a:lnTo>
                    <a:pt x="32507" y="1085528"/>
                  </a:lnTo>
                  <a:lnTo>
                    <a:pt x="20996" y="1040458"/>
                  </a:lnTo>
                  <a:lnTo>
                    <a:pt x="11918" y="994465"/>
                  </a:lnTo>
                  <a:lnTo>
                    <a:pt x="5345" y="947619"/>
                  </a:lnTo>
                  <a:lnTo>
                    <a:pt x="1348" y="899994"/>
                  </a:lnTo>
                  <a:lnTo>
                    <a:pt x="0" y="851662"/>
                  </a:lnTo>
                  <a:close/>
                </a:path>
              </a:pathLst>
            </a:custGeom>
            <a:ln w="27305">
              <a:solidFill>
                <a:srgbClr val="FFED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9163" y="1043939"/>
              <a:ext cx="1159764" cy="11536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7318" y="1050633"/>
              <a:ext cx="1116813" cy="111153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7318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7" y="204634"/>
                  </a:moveTo>
                  <a:lnTo>
                    <a:pt x="149786" y="168741"/>
                  </a:lnTo>
                  <a:lnTo>
                    <a:pt x="183516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6" y="40547"/>
                  </a:lnTo>
                  <a:lnTo>
                    <a:pt x="380539" y="25331"/>
                  </a:lnTo>
                  <a:lnTo>
                    <a:pt x="423971" y="13644"/>
                  </a:lnTo>
                  <a:lnTo>
                    <a:pt x="468197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8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8" y="50083"/>
                  </a:lnTo>
                  <a:lnTo>
                    <a:pt x="822331" y="71238"/>
                  </a:lnTo>
                  <a:lnTo>
                    <a:pt x="863109" y="96162"/>
                  </a:lnTo>
                  <a:lnTo>
                    <a:pt x="902328" y="124878"/>
                  </a:lnTo>
                  <a:lnTo>
                    <a:pt x="939023" y="156757"/>
                  </a:lnTo>
                  <a:lnTo>
                    <a:pt x="972366" y="190998"/>
                  </a:lnTo>
                  <a:lnTo>
                    <a:pt x="1002326" y="227366"/>
                  </a:lnTo>
                  <a:lnTo>
                    <a:pt x="1028875" y="265625"/>
                  </a:lnTo>
                  <a:lnTo>
                    <a:pt x="1051985" y="305541"/>
                  </a:lnTo>
                  <a:lnTo>
                    <a:pt x="1071627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5" y="611617"/>
                  </a:lnTo>
                  <a:lnTo>
                    <a:pt x="1109608" y="656333"/>
                  </a:lnTo>
                  <a:lnTo>
                    <a:pt x="1100474" y="700593"/>
                  </a:lnTo>
                  <a:lnTo>
                    <a:pt x="1087614" y="744160"/>
                  </a:lnTo>
                  <a:lnTo>
                    <a:pt x="1070999" y="786801"/>
                  </a:lnTo>
                  <a:lnTo>
                    <a:pt x="1050601" y="828281"/>
                  </a:lnTo>
                  <a:lnTo>
                    <a:pt x="1026391" y="868365"/>
                  </a:lnTo>
                  <a:lnTo>
                    <a:pt x="998340" y="906817"/>
                  </a:lnTo>
                  <a:lnTo>
                    <a:pt x="967050" y="942711"/>
                  </a:lnTo>
                  <a:lnTo>
                    <a:pt x="933321" y="975221"/>
                  </a:lnTo>
                  <a:lnTo>
                    <a:pt x="897386" y="1004323"/>
                  </a:lnTo>
                  <a:lnTo>
                    <a:pt x="859481" y="1029991"/>
                  </a:lnTo>
                  <a:lnTo>
                    <a:pt x="819842" y="1052203"/>
                  </a:lnTo>
                  <a:lnTo>
                    <a:pt x="778703" y="1070934"/>
                  </a:lnTo>
                  <a:lnTo>
                    <a:pt x="736301" y="1086160"/>
                  </a:lnTo>
                  <a:lnTo>
                    <a:pt x="692869" y="1097856"/>
                  </a:lnTo>
                  <a:lnTo>
                    <a:pt x="648644" y="1105999"/>
                  </a:lnTo>
                  <a:lnTo>
                    <a:pt x="603861" y="1110565"/>
                  </a:lnTo>
                  <a:lnTo>
                    <a:pt x="558755" y="1111530"/>
                  </a:lnTo>
                  <a:lnTo>
                    <a:pt x="513561" y="1108869"/>
                  </a:lnTo>
                  <a:lnTo>
                    <a:pt x="468514" y="1102558"/>
                  </a:lnTo>
                  <a:lnTo>
                    <a:pt x="423851" y="1092574"/>
                  </a:lnTo>
                  <a:lnTo>
                    <a:pt x="379805" y="1078891"/>
                  </a:lnTo>
                  <a:lnTo>
                    <a:pt x="336613" y="1061487"/>
                  </a:lnTo>
                  <a:lnTo>
                    <a:pt x="294509" y="1040336"/>
                  </a:lnTo>
                  <a:lnTo>
                    <a:pt x="253729" y="1015415"/>
                  </a:lnTo>
                  <a:lnTo>
                    <a:pt x="214509" y="986700"/>
                  </a:lnTo>
                  <a:lnTo>
                    <a:pt x="177813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3" y="806035"/>
                  </a:lnTo>
                  <a:lnTo>
                    <a:pt x="45198" y="764695"/>
                  </a:lnTo>
                  <a:lnTo>
                    <a:pt x="29050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1" y="367355"/>
                  </a:lnTo>
                  <a:lnTo>
                    <a:pt x="45819" y="324701"/>
                  </a:lnTo>
                  <a:lnTo>
                    <a:pt x="66221" y="283206"/>
                  </a:lnTo>
                  <a:lnTo>
                    <a:pt x="90438" y="243105"/>
                  </a:lnTo>
                  <a:lnTo>
                    <a:pt x="118497" y="204634"/>
                  </a:lnTo>
                  <a:close/>
                </a:path>
                <a:path w="1116965" h="1111885">
                  <a:moveTo>
                    <a:pt x="220478" y="286041"/>
                  </a:moveTo>
                  <a:lnTo>
                    <a:pt x="193857" y="323455"/>
                  </a:lnTo>
                  <a:lnTo>
                    <a:pt x="171956" y="362810"/>
                  </a:lnTo>
                  <a:lnTo>
                    <a:pt x="154731" y="403741"/>
                  </a:lnTo>
                  <a:lnTo>
                    <a:pt x="142134" y="445881"/>
                  </a:lnTo>
                  <a:lnTo>
                    <a:pt x="134120" y="488865"/>
                  </a:lnTo>
                  <a:lnTo>
                    <a:pt x="130642" y="532328"/>
                  </a:lnTo>
                  <a:lnTo>
                    <a:pt x="131656" y="575903"/>
                  </a:lnTo>
                  <a:lnTo>
                    <a:pt x="137113" y="619227"/>
                  </a:lnTo>
                  <a:lnTo>
                    <a:pt x="146970" y="661933"/>
                  </a:lnTo>
                  <a:lnTo>
                    <a:pt x="161179" y="703655"/>
                  </a:lnTo>
                  <a:lnTo>
                    <a:pt x="179695" y="744028"/>
                  </a:lnTo>
                  <a:lnTo>
                    <a:pt x="202471" y="782686"/>
                  </a:lnTo>
                  <a:lnTo>
                    <a:pt x="229462" y="819265"/>
                  </a:lnTo>
                  <a:lnTo>
                    <a:pt x="260621" y="853397"/>
                  </a:lnTo>
                  <a:lnTo>
                    <a:pt x="295903" y="884719"/>
                  </a:lnTo>
                  <a:lnTo>
                    <a:pt x="334266" y="912179"/>
                  </a:lnTo>
                  <a:lnTo>
                    <a:pt x="374454" y="934995"/>
                  </a:lnTo>
                  <a:lnTo>
                    <a:pt x="416101" y="953204"/>
                  </a:lnTo>
                  <a:lnTo>
                    <a:pt x="458842" y="966841"/>
                  </a:lnTo>
                  <a:lnTo>
                    <a:pt x="502309" y="975943"/>
                  </a:lnTo>
                  <a:lnTo>
                    <a:pt x="546136" y="980546"/>
                  </a:lnTo>
                  <a:lnTo>
                    <a:pt x="589958" y="980687"/>
                  </a:lnTo>
                  <a:lnTo>
                    <a:pt x="633407" y="976403"/>
                  </a:lnTo>
                  <a:lnTo>
                    <a:pt x="676118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9" y="889862"/>
                  </a:lnTo>
                  <a:lnTo>
                    <a:pt x="865772" y="859785"/>
                  </a:lnTo>
                  <a:lnTo>
                    <a:pt x="896359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2" y="707789"/>
                  </a:lnTo>
                  <a:lnTo>
                    <a:pt x="974710" y="665643"/>
                  </a:lnTo>
                  <a:lnTo>
                    <a:pt x="982725" y="622657"/>
                  </a:lnTo>
                  <a:lnTo>
                    <a:pt x="986204" y="579196"/>
                  </a:lnTo>
                  <a:lnTo>
                    <a:pt x="985192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70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1" y="176583"/>
                  </a:lnTo>
                  <a:lnTo>
                    <a:pt x="700742" y="158375"/>
                  </a:lnTo>
                  <a:lnTo>
                    <a:pt x="658000" y="144737"/>
                  </a:lnTo>
                  <a:lnTo>
                    <a:pt x="614531" y="135635"/>
                  </a:lnTo>
                  <a:lnTo>
                    <a:pt x="570703" y="131032"/>
                  </a:lnTo>
                  <a:lnTo>
                    <a:pt x="526880" y="130891"/>
                  </a:lnTo>
                  <a:lnTo>
                    <a:pt x="483431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9" y="174222"/>
                  </a:lnTo>
                  <a:lnTo>
                    <a:pt x="320681" y="195847"/>
                  </a:lnTo>
                  <a:lnTo>
                    <a:pt x="284588" y="221716"/>
                  </a:lnTo>
                  <a:lnTo>
                    <a:pt x="251064" y="251793"/>
                  </a:lnTo>
                  <a:lnTo>
                    <a:pt x="220478" y="286041"/>
                  </a:lnTo>
                  <a:close/>
                </a:path>
              </a:pathLst>
            </a:custGeom>
            <a:ln w="12700">
              <a:solidFill>
                <a:srgbClr val="C8B1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2825" y="0"/>
              <a:ext cx="8131175" cy="6858000"/>
            </a:xfrm>
            <a:custGeom>
              <a:avLst/>
              <a:gdLst/>
              <a:ahLst/>
              <a:cxnLst/>
              <a:rect l="l" t="t" r="r" b="b"/>
              <a:pathLst>
                <a:path w="8131175" h="6858000">
                  <a:moveTo>
                    <a:pt x="8131175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1175" y="6858000"/>
                  </a:lnTo>
                  <a:lnTo>
                    <a:pt x="81311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35736" y="0"/>
              <a:ext cx="155447" cy="685799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14412" y="0"/>
              <a:ext cx="73025" cy="6858000"/>
            </a:xfrm>
            <a:custGeom>
              <a:avLst/>
              <a:gdLst/>
              <a:ahLst/>
              <a:cxnLst/>
              <a:rect l="l" t="t" r="r" b="b"/>
              <a:pathLst>
                <a:path w="73025" h="6858000">
                  <a:moveTo>
                    <a:pt x="73025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025" y="6858000"/>
                  </a:lnTo>
                  <a:lnTo>
                    <a:pt x="730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88123" y="493776"/>
              <a:ext cx="1764931" cy="35204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975736" y="493013"/>
              <a:ext cx="1928241" cy="36068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151940" y="1468380"/>
            <a:ext cx="7259955" cy="46294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910" marR="5080" indent="-283845" algn="just">
              <a:lnSpc>
                <a:spcPct val="150000"/>
              </a:lnSpc>
              <a:spcBef>
                <a:spcPts val="600"/>
              </a:spcBef>
              <a:buClr>
                <a:srgbClr val="B83C68"/>
              </a:buClr>
              <a:buSzPct val="80357"/>
              <a:buFont typeface="Arial"/>
              <a:buChar char=""/>
              <a:tabLst>
                <a:tab pos="296545" algn="l"/>
              </a:tabLst>
            </a:pPr>
            <a:r>
              <a:rPr lang="en-US" sz="2800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Silicone rubber 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is </a:t>
            </a:r>
            <a:r>
              <a:rPr lang="en-US" sz="2800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used because 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of </a:t>
            </a:r>
            <a:r>
              <a:rPr lang="en-US" sz="2800" b="1" spc="-145" dirty="0" smtClean="0">
                <a:solidFill>
                  <a:srgbClr val="FF0000"/>
                </a:solidFill>
                <a:latin typeface="Times New Roman"/>
                <a:cs typeface="Times New Roman"/>
              </a:rPr>
              <a:t>its  </a:t>
            </a:r>
            <a:r>
              <a:rPr lang="en-US" sz="2800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inertness, </a:t>
            </a:r>
            <a:r>
              <a:rPr lang="en-US" sz="2800" b="1" spc="-2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elasticity, 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and low </a:t>
            </a:r>
            <a:r>
              <a:rPr lang="en-US" sz="2800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capacity to cause  blood</a:t>
            </a:r>
            <a:r>
              <a:rPr lang="en-US" sz="2800" b="1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clotting.</a:t>
            </a:r>
            <a:endParaRPr lang="en-US" sz="2800" dirty="0" smtClean="0">
              <a:latin typeface="Times New Roman"/>
              <a:cs typeface="Times New Roman"/>
            </a:endParaRPr>
          </a:p>
          <a:p>
            <a:pPr marL="295910" marR="5080" indent="-283845" algn="just">
              <a:lnSpc>
                <a:spcPct val="150000"/>
              </a:lnSpc>
              <a:spcBef>
                <a:spcPts val="100"/>
              </a:spcBef>
              <a:buClr>
                <a:srgbClr val="B83C68"/>
              </a:buClr>
              <a:buSzPct val="80357"/>
              <a:buFont typeface="Arial"/>
              <a:buChar char=""/>
              <a:tabLst>
                <a:tab pos="296545" algn="l"/>
              </a:tabLst>
            </a:pPr>
            <a:r>
              <a:rPr sz="2800" b="1" spc="-5" dirty="0" smtClean="0">
                <a:solidFill>
                  <a:srgbClr val="6F2F9F"/>
                </a:solidFill>
                <a:latin typeface="Times New Roman"/>
                <a:cs typeface="Times New Roman"/>
              </a:rPr>
              <a:t>Damaged </a:t>
            </a:r>
            <a:r>
              <a:rPr sz="28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heart valves, </a:t>
            </a:r>
            <a:r>
              <a:rPr sz="28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weakened </a:t>
            </a:r>
            <a:r>
              <a:rPr sz="2800" b="1" spc="-60" dirty="0">
                <a:solidFill>
                  <a:srgbClr val="6F2F9F"/>
                </a:solidFill>
                <a:latin typeface="Times New Roman"/>
                <a:cs typeface="Times New Roman"/>
              </a:rPr>
              <a:t>arterial  </a:t>
            </a:r>
            <a:r>
              <a:rPr sz="28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walls, and blocked arteries </a:t>
            </a:r>
            <a:r>
              <a:rPr sz="2800" b="1" dirty="0">
                <a:solidFill>
                  <a:srgbClr val="6F2F9F"/>
                </a:solidFill>
                <a:latin typeface="Times New Roman"/>
                <a:cs typeface="Times New Roman"/>
              </a:rPr>
              <a:t>constitute </a:t>
            </a:r>
            <a:r>
              <a:rPr sz="28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some of  the commonest cardiovascular</a:t>
            </a:r>
            <a:r>
              <a:rPr sz="2800" b="1" spc="-4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disorders.</a:t>
            </a:r>
            <a:endParaRPr sz="2800" dirty="0">
              <a:latin typeface="Times New Roman"/>
              <a:cs typeface="Times New Roman"/>
            </a:endParaRPr>
          </a:p>
          <a:p>
            <a:pPr marL="382905" indent="-370840" algn="just">
              <a:lnSpc>
                <a:spcPct val="100000"/>
              </a:lnSpc>
              <a:spcBef>
                <a:spcPts val="2285"/>
              </a:spcBef>
              <a:buClr>
                <a:srgbClr val="B83C68"/>
              </a:buClr>
              <a:buSzPct val="80357"/>
              <a:buFont typeface="Arial"/>
              <a:buChar char=""/>
              <a:tabLst>
                <a:tab pos="383540" algn="l"/>
              </a:tabLst>
            </a:pPr>
            <a:r>
              <a:rPr sz="2800" b="1" spc="-5" dirty="0" smtClean="0">
                <a:solidFill>
                  <a:srgbClr val="6F2F9F"/>
                </a:solidFill>
                <a:latin typeface="Times New Roman"/>
                <a:cs typeface="Times New Roman"/>
              </a:rPr>
              <a:t>Poly(</a:t>
            </a:r>
            <a:r>
              <a:rPr sz="2800" b="1" spc="-5" dirty="0" err="1" smtClean="0">
                <a:solidFill>
                  <a:srgbClr val="6F2F9F"/>
                </a:solidFill>
                <a:latin typeface="Times New Roman"/>
                <a:cs typeface="Times New Roman"/>
              </a:rPr>
              <a:t>tetrafluoroethylene</a:t>
            </a:r>
            <a:r>
              <a:rPr sz="28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)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001000" y="381063"/>
            <a:ext cx="1142999" cy="7604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25</a:t>
            </a:fld>
            <a:endParaRPr spc="-5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669" y="0"/>
            <a:ext cx="9141331" cy="6858000"/>
            <a:chOff x="2669" y="0"/>
            <a:chExt cx="9141331" cy="6858000"/>
          </a:xfrm>
        </p:grpSpPr>
        <p:sp>
          <p:nvSpPr>
            <p:cNvPr id="4" name="object 4"/>
            <p:cNvSpPr/>
            <p:nvPr/>
          </p:nvSpPr>
          <p:spPr>
            <a:xfrm>
              <a:off x="2669" y="3175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505" y="819150"/>
                  </a:lnTo>
                  <a:lnTo>
                    <a:pt x="48636" y="817759"/>
                  </a:lnTo>
                  <a:lnTo>
                    <a:pt x="96034" y="813638"/>
                  </a:lnTo>
                  <a:lnTo>
                    <a:pt x="142624" y="806864"/>
                  </a:lnTo>
                  <a:lnTo>
                    <a:pt x="188327" y="797514"/>
                  </a:lnTo>
                  <a:lnTo>
                    <a:pt x="233068" y="785664"/>
                  </a:lnTo>
                  <a:lnTo>
                    <a:pt x="276769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6" y="714805"/>
                  </a:lnTo>
                  <a:lnTo>
                    <a:pt x="439640" y="691610"/>
                  </a:lnTo>
                  <a:lnTo>
                    <a:pt x="476990" y="666377"/>
                  </a:lnTo>
                  <a:lnTo>
                    <a:pt x="512840" y="639182"/>
                  </a:lnTo>
                  <a:lnTo>
                    <a:pt x="547112" y="610102"/>
                  </a:lnTo>
                  <a:lnTo>
                    <a:pt x="579730" y="579215"/>
                  </a:lnTo>
                  <a:lnTo>
                    <a:pt x="610617" y="546596"/>
                  </a:lnTo>
                  <a:lnTo>
                    <a:pt x="639696" y="512323"/>
                  </a:lnTo>
                  <a:lnTo>
                    <a:pt x="666890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2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1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5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DF9FB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69" y="3175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5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1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2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90" y="476473"/>
                  </a:lnTo>
                  <a:lnTo>
                    <a:pt x="639696" y="512323"/>
                  </a:lnTo>
                  <a:lnTo>
                    <a:pt x="610617" y="546596"/>
                  </a:lnTo>
                  <a:lnTo>
                    <a:pt x="579730" y="579215"/>
                  </a:lnTo>
                  <a:lnTo>
                    <a:pt x="547112" y="610102"/>
                  </a:lnTo>
                  <a:lnTo>
                    <a:pt x="512840" y="639182"/>
                  </a:lnTo>
                  <a:lnTo>
                    <a:pt x="476990" y="666377"/>
                  </a:lnTo>
                  <a:lnTo>
                    <a:pt x="439640" y="691610"/>
                  </a:lnTo>
                  <a:lnTo>
                    <a:pt x="400866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9" y="771391"/>
                  </a:lnTo>
                  <a:lnTo>
                    <a:pt x="233068" y="785664"/>
                  </a:lnTo>
                  <a:lnTo>
                    <a:pt x="188327" y="797514"/>
                  </a:lnTo>
                  <a:lnTo>
                    <a:pt x="142624" y="806864"/>
                  </a:lnTo>
                  <a:lnTo>
                    <a:pt x="96034" y="813638"/>
                  </a:lnTo>
                  <a:lnTo>
                    <a:pt x="48636" y="817759"/>
                  </a:lnTo>
                  <a:lnTo>
                    <a:pt x="505" y="819150"/>
                  </a:lnTo>
                  <a:lnTo>
                    <a:pt x="337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12700">
              <a:solidFill>
                <a:srgbClr val="D5C0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6492" y="4572"/>
              <a:ext cx="1786127" cy="178612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8275" y="20700"/>
              <a:ext cx="1703705" cy="1703705"/>
            </a:xfrm>
            <a:custGeom>
              <a:avLst/>
              <a:gdLst/>
              <a:ahLst/>
              <a:cxnLst/>
              <a:rect l="l" t="t" r="r" b="b"/>
              <a:pathLst>
                <a:path w="1703705" h="1703705">
                  <a:moveTo>
                    <a:pt x="0" y="851662"/>
                  </a:moveTo>
                  <a:lnTo>
                    <a:pt x="1348" y="803329"/>
                  </a:lnTo>
                  <a:lnTo>
                    <a:pt x="5345" y="755704"/>
                  </a:lnTo>
                  <a:lnTo>
                    <a:pt x="11918" y="708858"/>
                  </a:lnTo>
                  <a:lnTo>
                    <a:pt x="20996" y="662865"/>
                  </a:lnTo>
                  <a:lnTo>
                    <a:pt x="32507" y="617795"/>
                  </a:lnTo>
                  <a:lnTo>
                    <a:pt x="46379" y="573720"/>
                  </a:lnTo>
                  <a:lnTo>
                    <a:pt x="62541" y="530713"/>
                  </a:lnTo>
                  <a:lnTo>
                    <a:pt x="80919" y="488844"/>
                  </a:lnTo>
                  <a:lnTo>
                    <a:pt x="101442" y="448187"/>
                  </a:lnTo>
                  <a:lnTo>
                    <a:pt x="124039" y="408812"/>
                  </a:lnTo>
                  <a:lnTo>
                    <a:pt x="148638" y="370792"/>
                  </a:lnTo>
                  <a:lnTo>
                    <a:pt x="175166" y="334199"/>
                  </a:lnTo>
                  <a:lnTo>
                    <a:pt x="203552" y="299104"/>
                  </a:lnTo>
                  <a:lnTo>
                    <a:pt x="233723" y="265579"/>
                  </a:lnTo>
                  <a:lnTo>
                    <a:pt x="265609" y="233696"/>
                  </a:lnTo>
                  <a:lnTo>
                    <a:pt x="299136" y="203527"/>
                  </a:lnTo>
                  <a:lnTo>
                    <a:pt x="334233" y="175144"/>
                  </a:lnTo>
                  <a:lnTo>
                    <a:pt x="370829" y="148619"/>
                  </a:lnTo>
                  <a:lnTo>
                    <a:pt x="408851" y="124023"/>
                  </a:lnTo>
                  <a:lnTo>
                    <a:pt x="448227" y="101429"/>
                  </a:lnTo>
                  <a:lnTo>
                    <a:pt x="488886" y="80908"/>
                  </a:lnTo>
                  <a:lnTo>
                    <a:pt x="530756" y="62532"/>
                  </a:lnTo>
                  <a:lnTo>
                    <a:pt x="573764" y="46373"/>
                  </a:lnTo>
                  <a:lnTo>
                    <a:pt x="617839" y="32502"/>
                  </a:lnTo>
                  <a:lnTo>
                    <a:pt x="662909" y="20993"/>
                  </a:lnTo>
                  <a:lnTo>
                    <a:pt x="708902" y="11916"/>
                  </a:lnTo>
                  <a:lnTo>
                    <a:pt x="755746" y="5344"/>
                  </a:lnTo>
                  <a:lnTo>
                    <a:pt x="803369" y="1348"/>
                  </a:lnTo>
                  <a:lnTo>
                    <a:pt x="851700" y="0"/>
                  </a:lnTo>
                  <a:lnTo>
                    <a:pt x="900029" y="1348"/>
                  </a:lnTo>
                  <a:lnTo>
                    <a:pt x="947652" y="5344"/>
                  </a:lnTo>
                  <a:lnTo>
                    <a:pt x="994496" y="11916"/>
                  </a:lnTo>
                  <a:lnTo>
                    <a:pt x="1040489" y="20993"/>
                  </a:lnTo>
                  <a:lnTo>
                    <a:pt x="1085560" y="32502"/>
                  </a:lnTo>
                  <a:lnTo>
                    <a:pt x="1129636" y="46373"/>
                  </a:lnTo>
                  <a:lnTo>
                    <a:pt x="1172646" y="62532"/>
                  </a:lnTo>
                  <a:lnTo>
                    <a:pt x="1214517" y="80908"/>
                  </a:lnTo>
                  <a:lnTo>
                    <a:pt x="1255178" y="101429"/>
                  </a:lnTo>
                  <a:lnTo>
                    <a:pt x="1294557" y="124023"/>
                  </a:lnTo>
                  <a:lnTo>
                    <a:pt x="1332581" y="148619"/>
                  </a:lnTo>
                  <a:lnTo>
                    <a:pt x="1369179" y="175144"/>
                  </a:lnTo>
                  <a:lnTo>
                    <a:pt x="1404280" y="203527"/>
                  </a:lnTo>
                  <a:lnTo>
                    <a:pt x="1437810" y="233696"/>
                  </a:lnTo>
                  <a:lnTo>
                    <a:pt x="1469698" y="265579"/>
                  </a:lnTo>
                  <a:lnTo>
                    <a:pt x="1499873" y="299104"/>
                  </a:lnTo>
                  <a:lnTo>
                    <a:pt x="1528261" y="334199"/>
                  </a:lnTo>
                  <a:lnTo>
                    <a:pt x="1554792" y="370792"/>
                  </a:lnTo>
                  <a:lnTo>
                    <a:pt x="1579394" y="408812"/>
                  </a:lnTo>
                  <a:lnTo>
                    <a:pt x="1601993" y="448187"/>
                  </a:lnTo>
                  <a:lnTo>
                    <a:pt x="1622520" y="488844"/>
                  </a:lnTo>
                  <a:lnTo>
                    <a:pt x="1640900" y="530713"/>
                  </a:lnTo>
                  <a:lnTo>
                    <a:pt x="1657064" y="573720"/>
                  </a:lnTo>
                  <a:lnTo>
                    <a:pt x="1670938" y="617795"/>
                  </a:lnTo>
                  <a:lnTo>
                    <a:pt x="1682450" y="662865"/>
                  </a:lnTo>
                  <a:lnTo>
                    <a:pt x="1691530" y="708858"/>
                  </a:lnTo>
                  <a:lnTo>
                    <a:pt x="1698105" y="755704"/>
                  </a:lnTo>
                  <a:lnTo>
                    <a:pt x="1702102" y="803329"/>
                  </a:lnTo>
                  <a:lnTo>
                    <a:pt x="1703451" y="851662"/>
                  </a:lnTo>
                  <a:lnTo>
                    <a:pt x="1702102" y="899994"/>
                  </a:lnTo>
                  <a:lnTo>
                    <a:pt x="1698105" y="947619"/>
                  </a:lnTo>
                  <a:lnTo>
                    <a:pt x="1691530" y="994465"/>
                  </a:lnTo>
                  <a:lnTo>
                    <a:pt x="1682450" y="1040458"/>
                  </a:lnTo>
                  <a:lnTo>
                    <a:pt x="1670938" y="1085528"/>
                  </a:lnTo>
                  <a:lnTo>
                    <a:pt x="1657064" y="1129603"/>
                  </a:lnTo>
                  <a:lnTo>
                    <a:pt x="1640900" y="1172610"/>
                  </a:lnTo>
                  <a:lnTo>
                    <a:pt x="1622520" y="1214479"/>
                  </a:lnTo>
                  <a:lnTo>
                    <a:pt x="1601993" y="1255136"/>
                  </a:lnTo>
                  <a:lnTo>
                    <a:pt x="1579394" y="1294511"/>
                  </a:lnTo>
                  <a:lnTo>
                    <a:pt x="1554792" y="1332531"/>
                  </a:lnTo>
                  <a:lnTo>
                    <a:pt x="1528261" y="1369124"/>
                  </a:lnTo>
                  <a:lnTo>
                    <a:pt x="1499873" y="1404219"/>
                  </a:lnTo>
                  <a:lnTo>
                    <a:pt x="1469698" y="1437744"/>
                  </a:lnTo>
                  <a:lnTo>
                    <a:pt x="1437810" y="1469627"/>
                  </a:lnTo>
                  <a:lnTo>
                    <a:pt x="1404280" y="1499796"/>
                  </a:lnTo>
                  <a:lnTo>
                    <a:pt x="1369179" y="1528179"/>
                  </a:lnTo>
                  <a:lnTo>
                    <a:pt x="1332581" y="1554704"/>
                  </a:lnTo>
                  <a:lnTo>
                    <a:pt x="1294557" y="1579300"/>
                  </a:lnTo>
                  <a:lnTo>
                    <a:pt x="1255178" y="1601894"/>
                  </a:lnTo>
                  <a:lnTo>
                    <a:pt x="1214517" y="1622415"/>
                  </a:lnTo>
                  <a:lnTo>
                    <a:pt x="1172646" y="1640791"/>
                  </a:lnTo>
                  <a:lnTo>
                    <a:pt x="1129636" y="1656950"/>
                  </a:lnTo>
                  <a:lnTo>
                    <a:pt x="1085560" y="1670821"/>
                  </a:lnTo>
                  <a:lnTo>
                    <a:pt x="1040489" y="1682330"/>
                  </a:lnTo>
                  <a:lnTo>
                    <a:pt x="994496" y="1691407"/>
                  </a:lnTo>
                  <a:lnTo>
                    <a:pt x="947652" y="1697979"/>
                  </a:lnTo>
                  <a:lnTo>
                    <a:pt x="900029" y="1701975"/>
                  </a:lnTo>
                  <a:lnTo>
                    <a:pt x="851700" y="1703324"/>
                  </a:lnTo>
                  <a:lnTo>
                    <a:pt x="803369" y="1701975"/>
                  </a:lnTo>
                  <a:lnTo>
                    <a:pt x="755746" y="1697979"/>
                  </a:lnTo>
                  <a:lnTo>
                    <a:pt x="708902" y="1691407"/>
                  </a:lnTo>
                  <a:lnTo>
                    <a:pt x="662909" y="1682330"/>
                  </a:lnTo>
                  <a:lnTo>
                    <a:pt x="617839" y="1670821"/>
                  </a:lnTo>
                  <a:lnTo>
                    <a:pt x="573764" y="1656950"/>
                  </a:lnTo>
                  <a:lnTo>
                    <a:pt x="530756" y="1640791"/>
                  </a:lnTo>
                  <a:lnTo>
                    <a:pt x="488886" y="1622415"/>
                  </a:lnTo>
                  <a:lnTo>
                    <a:pt x="448227" y="1601894"/>
                  </a:lnTo>
                  <a:lnTo>
                    <a:pt x="408851" y="1579300"/>
                  </a:lnTo>
                  <a:lnTo>
                    <a:pt x="370829" y="1554704"/>
                  </a:lnTo>
                  <a:lnTo>
                    <a:pt x="334233" y="1528179"/>
                  </a:lnTo>
                  <a:lnTo>
                    <a:pt x="299136" y="1499796"/>
                  </a:lnTo>
                  <a:lnTo>
                    <a:pt x="265609" y="1469627"/>
                  </a:lnTo>
                  <a:lnTo>
                    <a:pt x="233723" y="1437744"/>
                  </a:lnTo>
                  <a:lnTo>
                    <a:pt x="203552" y="1404219"/>
                  </a:lnTo>
                  <a:lnTo>
                    <a:pt x="175166" y="1369124"/>
                  </a:lnTo>
                  <a:lnTo>
                    <a:pt x="148638" y="1332531"/>
                  </a:lnTo>
                  <a:lnTo>
                    <a:pt x="124039" y="1294511"/>
                  </a:lnTo>
                  <a:lnTo>
                    <a:pt x="101442" y="1255136"/>
                  </a:lnTo>
                  <a:lnTo>
                    <a:pt x="80919" y="1214479"/>
                  </a:lnTo>
                  <a:lnTo>
                    <a:pt x="62541" y="1172610"/>
                  </a:lnTo>
                  <a:lnTo>
                    <a:pt x="46379" y="1129603"/>
                  </a:lnTo>
                  <a:lnTo>
                    <a:pt x="32507" y="1085528"/>
                  </a:lnTo>
                  <a:lnTo>
                    <a:pt x="20996" y="1040458"/>
                  </a:lnTo>
                  <a:lnTo>
                    <a:pt x="11918" y="994465"/>
                  </a:lnTo>
                  <a:lnTo>
                    <a:pt x="5345" y="947619"/>
                  </a:lnTo>
                  <a:lnTo>
                    <a:pt x="1348" y="899994"/>
                  </a:lnTo>
                  <a:lnTo>
                    <a:pt x="0" y="851662"/>
                  </a:lnTo>
                  <a:close/>
                </a:path>
              </a:pathLst>
            </a:custGeom>
            <a:ln w="27305">
              <a:solidFill>
                <a:srgbClr val="FFED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9163" y="1043939"/>
              <a:ext cx="1159764" cy="11536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7318" y="1050633"/>
              <a:ext cx="1116813" cy="111153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7318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7" y="204634"/>
                  </a:moveTo>
                  <a:lnTo>
                    <a:pt x="149786" y="168741"/>
                  </a:lnTo>
                  <a:lnTo>
                    <a:pt x="183516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6" y="40547"/>
                  </a:lnTo>
                  <a:lnTo>
                    <a:pt x="380539" y="25331"/>
                  </a:lnTo>
                  <a:lnTo>
                    <a:pt x="423971" y="13644"/>
                  </a:lnTo>
                  <a:lnTo>
                    <a:pt x="468197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8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8" y="50083"/>
                  </a:lnTo>
                  <a:lnTo>
                    <a:pt x="822331" y="71238"/>
                  </a:lnTo>
                  <a:lnTo>
                    <a:pt x="863109" y="96162"/>
                  </a:lnTo>
                  <a:lnTo>
                    <a:pt x="902328" y="124878"/>
                  </a:lnTo>
                  <a:lnTo>
                    <a:pt x="939023" y="156757"/>
                  </a:lnTo>
                  <a:lnTo>
                    <a:pt x="972366" y="190998"/>
                  </a:lnTo>
                  <a:lnTo>
                    <a:pt x="1002326" y="227366"/>
                  </a:lnTo>
                  <a:lnTo>
                    <a:pt x="1028875" y="265625"/>
                  </a:lnTo>
                  <a:lnTo>
                    <a:pt x="1051985" y="305541"/>
                  </a:lnTo>
                  <a:lnTo>
                    <a:pt x="1071627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5" y="611617"/>
                  </a:lnTo>
                  <a:lnTo>
                    <a:pt x="1109608" y="656333"/>
                  </a:lnTo>
                  <a:lnTo>
                    <a:pt x="1100474" y="700593"/>
                  </a:lnTo>
                  <a:lnTo>
                    <a:pt x="1087614" y="744160"/>
                  </a:lnTo>
                  <a:lnTo>
                    <a:pt x="1070999" y="786801"/>
                  </a:lnTo>
                  <a:lnTo>
                    <a:pt x="1050601" y="828281"/>
                  </a:lnTo>
                  <a:lnTo>
                    <a:pt x="1026391" y="868365"/>
                  </a:lnTo>
                  <a:lnTo>
                    <a:pt x="998340" y="906817"/>
                  </a:lnTo>
                  <a:lnTo>
                    <a:pt x="967050" y="942711"/>
                  </a:lnTo>
                  <a:lnTo>
                    <a:pt x="933321" y="975221"/>
                  </a:lnTo>
                  <a:lnTo>
                    <a:pt x="897386" y="1004323"/>
                  </a:lnTo>
                  <a:lnTo>
                    <a:pt x="859481" y="1029991"/>
                  </a:lnTo>
                  <a:lnTo>
                    <a:pt x="819842" y="1052203"/>
                  </a:lnTo>
                  <a:lnTo>
                    <a:pt x="778703" y="1070934"/>
                  </a:lnTo>
                  <a:lnTo>
                    <a:pt x="736301" y="1086160"/>
                  </a:lnTo>
                  <a:lnTo>
                    <a:pt x="692869" y="1097856"/>
                  </a:lnTo>
                  <a:lnTo>
                    <a:pt x="648644" y="1105999"/>
                  </a:lnTo>
                  <a:lnTo>
                    <a:pt x="603861" y="1110565"/>
                  </a:lnTo>
                  <a:lnTo>
                    <a:pt x="558755" y="1111530"/>
                  </a:lnTo>
                  <a:lnTo>
                    <a:pt x="513561" y="1108869"/>
                  </a:lnTo>
                  <a:lnTo>
                    <a:pt x="468514" y="1102558"/>
                  </a:lnTo>
                  <a:lnTo>
                    <a:pt x="423851" y="1092574"/>
                  </a:lnTo>
                  <a:lnTo>
                    <a:pt x="379805" y="1078891"/>
                  </a:lnTo>
                  <a:lnTo>
                    <a:pt x="336613" y="1061487"/>
                  </a:lnTo>
                  <a:lnTo>
                    <a:pt x="294509" y="1040336"/>
                  </a:lnTo>
                  <a:lnTo>
                    <a:pt x="253729" y="1015415"/>
                  </a:lnTo>
                  <a:lnTo>
                    <a:pt x="214509" y="986700"/>
                  </a:lnTo>
                  <a:lnTo>
                    <a:pt x="177813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3" y="806035"/>
                  </a:lnTo>
                  <a:lnTo>
                    <a:pt x="45198" y="764695"/>
                  </a:lnTo>
                  <a:lnTo>
                    <a:pt x="29050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1" y="367355"/>
                  </a:lnTo>
                  <a:lnTo>
                    <a:pt x="45819" y="324701"/>
                  </a:lnTo>
                  <a:lnTo>
                    <a:pt x="66221" y="283206"/>
                  </a:lnTo>
                  <a:lnTo>
                    <a:pt x="90438" y="243105"/>
                  </a:lnTo>
                  <a:lnTo>
                    <a:pt x="118497" y="204634"/>
                  </a:lnTo>
                  <a:close/>
                </a:path>
                <a:path w="1116965" h="1111885">
                  <a:moveTo>
                    <a:pt x="220478" y="286041"/>
                  </a:moveTo>
                  <a:lnTo>
                    <a:pt x="193857" y="323455"/>
                  </a:lnTo>
                  <a:lnTo>
                    <a:pt x="171956" y="362810"/>
                  </a:lnTo>
                  <a:lnTo>
                    <a:pt x="154731" y="403741"/>
                  </a:lnTo>
                  <a:lnTo>
                    <a:pt x="142134" y="445881"/>
                  </a:lnTo>
                  <a:lnTo>
                    <a:pt x="134120" y="488865"/>
                  </a:lnTo>
                  <a:lnTo>
                    <a:pt x="130642" y="532328"/>
                  </a:lnTo>
                  <a:lnTo>
                    <a:pt x="131656" y="575903"/>
                  </a:lnTo>
                  <a:lnTo>
                    <a:pt x="137113" y="619227"/>
                  </a:lnTo>
                  <a:lnTo>
                    <a:pt x="146970" y="661933"/>
                  </a:lnTo>
                  <a:lnTo>
                    <a:pt x="161179" y="703655"/>
                  </a:lnTo>
                  <a:lnTo>
                    <a:pt x="179695" y="744028"/>
                  </a:lnTo>
                  <a:lnTo>
                    <a:pt x="202471" y="782686"/>
                  </a:lnTo>
                  <a:lnTo>
                    <a:pt x="229462" y="819265"/>
                  </a:lnTo>
                  <a:lnTo>
                    <a:pt x="260621" y="853397"/>
                  </a:lnTo>
                  <a:lnTo>
                    <a:pt x="295903" y="884719"/>
                  </a:lnTo>
                  <a:lnTo>
                    <a:pt x="334266" y="912179"/>
                  </a:lnTo>
                  <a:lnTo>
                    <a:pt x="374454" y="934995"/>
                  </a:lnTo>
                  <a:lnTo>
                    <a:pt x="416101" y="953204"/>
                  </a:lnTo>
                  <a:lnTo>
                    <a:pt x="458842" y="966841"/>
                  </a:lnTo>
                  <a:lnTo>
                    <a:pt x="502309" y="975943"/>
                  </a:lnTo>
                  <a:lnTo>
                    <a:pt x="546136" y="980546"/>
                  </a:lnTo>
                  <a:lnTo>
                    <a:pt x="589958" y="980687"/>
                  </a:lnTo>
                  <a:lnTo>
                    <a:pt x="633407" y="976403"/>
                  </a:lnTo>
                  <a:lnTo>
                    <a:pt x="676118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9" y="889862"/>
                  </a:lnTo>
                  <a:lnTo>
                    <a:pt x="865772" y="859785"/>
                  </a:lnTo>
                  <a:lnTo>
                    <a:pt x="896359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2" y="707789"/>
                  </a:lnTo>
                  <a:lnTo>
                    <a:pt x="974710" y="665643"/>
                  </a:lnTo>
                  <a:lnTo>
                    <a:pt x="982725" y="622657"/>
                  </a:lnTo>
                  <a:lnTo>
                    <a:pt x="986204" y="579196"/>
                  </a:lnTo>
                  <a:lnTo>
                    <a:pt x="985192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70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1" y="176583"/>
                  </a:lnTo>
                  <a:lnTo>
                    <a:pt x="700742" y="158375"/>
                  </a:lnTo>
                  <a:lnTo>
                    <a:pt x="658000" y="144737"/>
                  </a:lnTo>
                  <a:lnTo>
                    <a:pt x="614531" y="135635"/>
                  </a:lnTo>
                  <a:lnTo>
                    <a:pt x="570703" y="131032"/>
                  </a:lnTo>
                  <a:lnTo>
                    <a:pt x="526880" y="130891"/>
                  </a:lnTo>
                  <a:lnTo>
                    <a:pt x="483431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9" y="174222"/>
                  </a:lnTo>
                  <a:lnTo>
                    <a:pt x="320681" y="195847"/>
                  </a:lnTo>
                  <a:lnTo>
                    <a:pt x="284588" y="221716"/>
                  </a:lnTo>
                  <a:lnTo>
                    <a:pt x="251064" y="251793"/>
                  </a:lnTo>
                  <a:lnTo>
                    <a:pt x="220478" y="286041"/>
                  </a:lnTo>
                  <a:close/>
                </a:path>
              </a:pathLst>
            </a:custGeom>
            <a:ln w="12700">
              <a:solidFill>
                <a:srgbClr val="C8B1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2825" y="0"/>
              <a:ext cx="8131175" cy="6858000"/>
            </a:xfrm>
            <a:custGeom>
              <a:avLst/>
              <a:gdLst/>
              <a:ahLst/>
              <a:cxnLst/>
              <a:rect l="l" t="t" r="r" b="b"/>
              <a:pathLst>
                <a:path w="8131175" h="6858000">
                  <a:moveTo>
                    <a:pt x="8131175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1175" y="6858000"/>
                  </a:lnTo>
                  <a:lnTo>
                    <a:pt x="81311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35736" y="0"/>
              <a:ext cx="155447" cy="685799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814451" y="4222395"/>
              <a:ext cx="4213213" cy="24728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441194" y="0"/>
            <a:ext cx="3311525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spc="-5" dirty="0">
                <a:solidFill>
                  <a:srgbClr val="C22DA3"/>
                </a:solidFill>
              </a:rPr>
              <a:t>Artificial</a:t>
            </a:r>
            <a:r>
              <a:rPr sz="3900" spc="-40" dirty="0">
                <a:solidFill>
                  <a:srgbClr val="C22DA3"/>
                </a:solidFill>
              </a:rPr>
              <a:t> </a:t>
            </a:r>
            <a:r>
              <a:rPr sz="3900" spc="-5" dirty="0">
                <a:solidFill>
                  <a:srgbClr val="C22DA3"/>
                </a:solidFill>
              </a:rPr>
              <a:t>Heart</a:t>
            </a:r>
            <a:endParaRPr sz="3900"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26</a:t>
            </a:fld>
            <a:endParaRPr spc="-5" dirty="0"/>
          </a:p>
        </p:txBody>
      </p:sp>
      <p:sp>
        <p:nvSpPr>
          <p:cNvPr id="16" name="object 16"/>
          <p:cNvSpPr txBox="1"/>
          <p:nvPr/>
        </p:nvSpPr>
        <p:spPr>
          <a:xfrm>
            <a:off x="923036" y="1696491"/>
            <a:ext cx="7261225" cy="3227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910" marR="5080" indent="-283845" algn="just">
              <a:lnSpc>
                <a:spcPct val="150000"/>
              </a:lnSpc>
              <a:spcBef>
                <a:spcPts val="100"/>
              </a:spcBef>
            </a:pPr>
            <a:r>
              <a:rPr sz="2250" spc="-595" dirty="0">
                <a:solidFill>
                  <a:srgbClr val="B83C68"/>
                </a:solidFill>
                <a:latin typeface="Arial"/>
                <a:cs typeface="Arial"/>
              </a:rPr>
              <a:t>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Artificial hearts </a:t>
            </a:r>
            <a:r>
              <a:rPr sz="28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are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a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mechanical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device, </a:t>
            </a:r>
            <a:r>
              <a:rPr sz="2800" b="1" spc="-105" dirty="0">
                <a:solidFill>
                  <a:srgbClr val="001F5F"/>
                </a:solidFill>
                <a:latin typeface="Times New Roman"/>
                <a:cs typeface="Times New Roman"/>
              </a:rPr>
              <a:t>they  </a:t>
            </a:r>
            <a:r>
              <a:rPr sz="28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are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typically used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in order </a:t>
            </a:r>
            <a:r>
              <a:rPr sz="28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to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bridge the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time  to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heart transplantation, or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to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permanently  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replace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the heart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in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case transplantation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is  impossible.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001000" y="381063"/>
            <a:ext cx="1142999" cy="7604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669" y="0"/>
            <a:ext cx="9141331" cy="6858000"/>
            <a:chOff x="2669" y="0"/>
            <a:chExt cx="9141331" cy="6858000"/>
          </a:xfrm>
        </p:grpSpPr>
        <p:sp>
          <p:nvSpPr>
            <p:cNvPr id="4" name="object 4"/>
            <p:cNvSpPr/>
            <p:nvPr/>
          </p:nvSpPr>
          <p:spPr>
            <a:xfrm>
              <a:off x="2669" y="3175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505" y="819150"/>
                  </a:lnTo>
                  <a:lnTo>
                    <a:pt x="48636" y="817759"/>
                  </a:lnTo>
                  <a:lnTo>
                    <a:pt x="96034" y="813638"/>
                  </a:lnTo>
                  <a:lnTo>
                    <a:pt x="142624" y="806864"/>
                  </a:lnTo>
                  <a:lnTo>
                    <a:pt x="188327" y="797514"/>
                  </a:lnTo>
                  <a:lnTo>
                    <a:pt x="233068" y="785664"/>
                  </a:lnTo>
                  <a:lnTo>
                    <a:pt x="276769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6" y="714805"/>
                  </a:lnTo>
                  <a:lnTo>
                    <a:pt x="439640" y="691610"/>
                  </a:lnTo>
                  <a:lnTo>
                    <a:pt x="476990" y="666377"/>
                  </a:lnTo>
                  <a:lnTo>
                    <a:pt x="512840" y="639182"/>
                  </a:lnTo>
                  <a:lnTo>
                    <a:pt x="547112" y="610102"/>
                  </a:lnTo>
                  <a:lnTo>
                    <a:pt x="579730" y="579215"/>
                  </a:lnTo>
                  <a:lnTo>
                    <a:pt x="610617" y="546596"/>
                  </a:lnTo>
                  <a:lnTo>
                    <a:pt x="639696" y="512323"/>
                  </a:lnTo>
                  <a:lnTo>
                    <a:pt x="666890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2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1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5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DF9FB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2669" y="3175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5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1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2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90" y="476473"/>
                  </a:lnTo>
                  <a:lnTo>
                    <a:pt x="639696" y="512323"/>
                  </a:lnTo>
                  <a:lnTo>
                    <a:pt x="610617" y="546596"/>
                  </a:lnTo>
                  <a:lnTo>
                    <a:pt x="579730" y="579215"/>
                  </a:lnTo>
                  <a:lnTo>
                    <a:pt x="547112" y="610102"/>
                  </a:lnTo>
                  <a:lnTo>
                    <a:pt x="512840" y="639182"/>
                  </a:lnTo>
                  <a:lnTo>
                    <a:pt x="476990" y="666377"/>
                  </a:lnTo>
                  <a:lnTo>
                    <a:pt x="439640" y="691610"/>
                  </a:lnTo>
                  <a:lnTo>
                    <a:pt x="400866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9" y="771391"/>
                  </a:lnTo>
                  <a:lnTo>
                    <a:pt x="233068" y="785664"/>
                  </a:lnTo>
                  <a:lnTo>
                    <a:pt x="188327" y="797514"/>
                  </a:lnTo>
                  <a:lnTo>
                    <a:pt x="142624" y="806864"/>
                  </a:lnTo>
                  <a:lnTo>
                    <a:pt x="96034" y="813638"/>
                  </a:lnTo>
                  <a:lnTo>
                    <a:pt x="48636" y="817759"/>
                  </a:lnTo>
                  <a:lnTo>
                    <a:pt x="505" y="819150"/>
                  </a:lnTo>
                  <a:lnTo>
                    <a:pt x="337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12700">
              <a:solidFill>
                <a:srgbClr val="D5C0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26492" y="4572"/>
              <a:ext cx="1786127" cy="17861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68275" y="20700"/>
              <a:ext cx="1703705" cy="1703705"/>
            </a:xfrm>
            <a:custGeom>
              <a:avLst/>
              <a:gdLst/>
              <a:ahLst/>
              <a:cxnLst/>
              <a:rect l="l" t="t" r="r" b="b"/>
              <a:pathLst>
                <a:path w="1703705" h="1703705">
                  <a:moveTo>
                    <a:pt x="0" y="851662"/>
                  </a:moveTo>
                  <a:lnTo>
                    <a:pt x="1348" y="803329"/>
                  </a:lnTo>
                  <a:lnTo>
                    <a:pt x="5345" y="755704"/>
                  </a:lnTo>
                  <a:lnTo>
                    <a:pt x="11918" y="708858"/>
                  </a:lnTo>
                  <a:lnTo>
                    <a:pt x="20996" y="662865"/>
                  </a:lnTo>
                  <a:lnTo>
                    <a:pt x="32507" y="617795"/>
                  </a:lnTo>
                  <a:lnTo>
                    <a:pt x="46379" y="573720"/>
                  </a:lnTo>
                  <a:lnTo>
                    <a:pt x="62541" y="530713"/>
                  </a:lnTo>
                  <a:lnTo>
                    <a:pt x="80919" y="488844"/>
                  </a:lnTo>
                  <a:lnTo>
                    <a:pt x="101442" y="448187"/>
                  </a:lnTo>
                  <a:lnTo>
                    <a:pt x="124039" y="408812"/>
                  </a:lnTo>
                  <a:lnTo>
                    <a:pt x="148638" y="370792"/>
                  </a:lnTo>
                  <a:lnTo>
                    <a:pt x="175166" y="334199"/>
                  </a:lnTo>
                  <a:lnTo>
                    <a:pt x="203552" y="299104"/>
                  </a:lnTo>
                  <a:lnTo>
                    <a:pt x="233723" y="265579"/>
                  </a:lnTo>
                  <a:lnTo>
                    <a:pt x="265609" y="233696"/>
                  </a:lnTo>
                  <a:lnTo>
                    <a:pt x="299136" y="203527"/>
                  </a:lnTo>
                  <a:lnTo>
                    <a:pt x="334233" y="175144"/>
                  </a:lnTo>
                  <a:lnTo>
                    <a:pt x="370829" y="148619"/>
                  </a:lnTo>
                  <a:lnTo>
                    <a:pt x="408851" y="124023"/>
                  </a:lnTo>
                  <a:lnTo>
                    <a:pt x="448227" y="101429"/>
                  </a:lnTo>
                  <a:lnTo>
                    <a:pt x="488886" y="80908"/>
                  </a:lnTo>
                  <a:lnTo>
                    <a:pt x="530756" y="62532"/>
                  </a:lnTo>
                  <a:lnTo>
                    <a:pt x="573764" y="46373"/>
                  </a:lnTo>
                  <a:lnTo>
                    <a:pt x="617839" y="32502"/>
                  </a:lnTo>
                  <a:lnTo>
                    <a:pt x="662909" y="20993"/>
                  </a:lnTo>
                  <a:lnTo>
                    <a:pt x="708902" y="11916"/>
                  </a:lnTo>
                  <a:lnTo>
                    <a:pt x="755746" y="5344"/>
                  </a:lnTo>
                  <a:lnTo>
                    <a:pt x="803369" y="1348"/>
                  </a:lnTo>
                  <a:lnTo>
                    <a:pt x="851700" y="0"/>
                  </a:lnTo>
                  <a:lnTo>
                    <a:pt x="900029" y="1348"/>
                  </a:lnTo>
                  <a:lnTo>
                    <a:pt x="947652" y="5344"/>
                  </a:lnTo>
                  <a:lnTo>
                    <a:pt x="994496" y="11916"/>
                  </a:lnTo>
                  <a:lnTo>
                    <a:pt x="1040489" y="20993"/>
                  </a:lnTo>
                  <a:lnTo>
                    <a:pt x="1085560" y="32502"/>
                  </a:lnTo>
                  <a:lnTo>
                    <a:pt x="1129636" y="46373"/>
                  </a:lnTo>
                  <a:lnTo>
                    <a:pt x="1172646" y="62532"/>
                  </a:lnTo>
                  <a:lnTo>
                    <a:pt x="1214517" y="80908"/>
                  </a:lnTo>
                  <a:lnTo>
                    <a:pt x="1255178" y="101429"/>
                  </a:lnTo>
                  <a:lnTo>
                    <a:pt x="1294557" y="124023"/>
                  </a:lnTo>
                  <a:lnTo>
                    <a:pt x="1332581" y="148619"/>
                  </a:lnTo>
                  <a:lnTo>
                    <a:pt x="1369179" y="175144"/>
                  </a:lnTo>
                  <a:lnTo>
                    <a:pt x="1404280" y="203527"/>
                  </a:lnTo>
                  <a:lnTo>
                    <a:pt x="1437810" y="233696"/>
                  </a:lnTo>
                  <a:lnTo>
                    <a:pt x="1469698" y="265579"/>
                  </a:lnTo>
                  <a:lnTo>
                    <a:pt x="1499873" y="299104"/>
                  </a:lnTo>
                  <a:lnTo>
                    <a:pt x="1528261" y="334199"/>
                  </a:lnTo>
                  <a:lnTo>
                    <a:pt x="1554792" y="370792"/>
                  </a:lnTo>
                  <a:lnTo>
                    <a:pt x="1579394" y="408812"/>
                  </a:lnTo>
                  <a:lnTo>
                    <a:pt x="1601993" y="448187"/>
                  </a:lnTo>
                  <a:lnTo>
                    <a:pt x="1622520" y="488844"/>
                  </a:lnTo>
                  <a:lnTo>
                    <a:pt x="1640900" y="530713"/>
                  </a:lnTo>
                  <a:lnTo>
                    <a:pt x="1657064" y="573720"/>
                  </a:lnTo>
                  <a:lnTo>
                    <a:pt x="1670938" y="617795"/>
                  </a:lnTo>
                  <a:lnTo>
                    <a:pt x="1682450" y="662865"/>
                  </a:lnTo>
                  <a:lnTo>
                    <a:pt x="1691530" y="708858"/>
                  </a:lnTo>
                  <a:lnTo>
                    <a:pt x="1698105" y="755704"/>
                  </a:lnTo>
                  <a:lnTo>
                    <a:pt x="1702102" y="803329"/>
                  </a:lnTo>
                  <a:lnTo>
                    <a:pt x="1703451" y="851662"/>
                  </a:lnTo>
                  <a:lnTo>
                    <a:pt x="1702102" y="899994"/>
                  </a:lnTo>
                  <a:lnTo>
                    <a:pt x="1698105" y="947619"/>
                  </a:lnTo>
                  <a:lnTo>
                    <a:pt x="1691530" y="994465"/>
                  </a:lnTo>
                  <a:lnTo>
                    <a:pt x="1682450" y="1040458"/>
                  </a:lnTo>
                  <a:lnTo>
                    <a:pt x="1670938" y="1085528"/>
                  </a:lnTo>
                  <a:lnTo>
                    <a:pt x="1657064" y="1129603"/>
                  </a:lnTo>
                  <a:lnTo>
                    <a:pt x="1640900" y="1172610"/>
                  </a:lnTo>
                  <a:lnTo>
                    <a:pt x="1622520" y="1214479"/>
                  </a:lnTo>
                  <a:lnTo>
                    <a:pt x="1601993" y="1255136"/>
                  </a:lnTo>
                  <a:lnTo>
                    <a:pt x="1579394" y="1294511"/>
                  </a:lnTo>
                  <a:lnTo>
                    <a:pt x="1554792" y="1332531"/>
                  </a:lnTo>
                  <a:lnTo>
                    <a:pt x="1528261" y="1369124"/>
                  </a:lnTo>
                  <a:lnTo>
                    <a:pt x="1499873" y="1404219"/>
                  </a:lnTo>
                  <a:lnTo>
                    <a:pt x="1469698" y="1437744"/>
                  </a:lnTo>
                  <a:lnTo>
                    <a:pt x="1437810" y="1469627"/>
                  </a:lnTo>
                  <a:lnTo>
                    <a:pt x="1404280" y="1499796"/>
                  </a:lnTo>
                  <a:lnTo>
                    <a:pt x="1369179" y="1528179"/>
                  </a:lnTo>
                  <a:lnTo>
                    <a:pt x="1332581" y="1554704"/>
                  </a:lnTo>
                  <a:lnTo>
                    <a:pt x="1294557" y="1579300"/>
                  </a:lnTo>
                  <a:lnTo>
                    <a:pt x="1255178" y="1601894"/>
                  </a:lnTo>
                  <a:lnTo>
                    <a:pt x="1214517" y="1622415"/>
                  </a:lnTo>
                  <a:lnTo>
                    <a:pt x="1172646" y="1640791"/>
                  </a:lnTo>
                  <a:lnTo>
                    <a:pt x="1129636" y="1656950"/>
                  </a:lnTo>
                  <a:lnTo>
                    <a:pt x="1085560" y="1670821"/>
                  </a:lnTo>
                  <a:lnTo>
                    <a:pt x="1040489" y="1682330"/>
                  </a:lnTo>
                  <a:lnTo>
                    <a:pt x="994496" y="1691407"/>
                  </a:lnTo>
                  <a:lnTo>
                    <a:pt x="947652" y="1697979"/>
                  </a:lnTo>
                  <a:lnTo>
                    <a:pt x="900029" y="1701975"/>
                  </a:lnTo>
                  <a:lnTo>
                    <a:pt x="851700" y="1703324"/>
                  </a:lnTo>
                  <a:lnTo>
                    <a:pt x="803369" y="1701975"/>
                  </a:lnTo>
                  <a:lnTo>
                    <a:pt x="755746" y="1697979"/>
                  </a:lnTo>
                  <a:lnTo>
                    <a:pt x="708902" y="1691407"/>
                  </a:lnTo>
                  <a:lnTo>
                    <a:pt x="662909" y="1682330"/>
                  </a:lnTo>
                  <a:lnTo>
                    <a:pt x="617839" y="1670821"/>
                  </a:lnTo>
                  <a:lnTo>
                    <a:pt x="573764" y="1656950"/>
                  </a:lnTo>
                  <a:lnTo>
                    <a:pt x="530756" y="1640791"/>
                  </a:lnTo>
                  <a:lnTo>
                    <a:pt x="488886" y="1622415"/>
                  </a:lnTo>
                  <a:lnTo>
                    <a:pt x="448227" y="1601894"/>
                  </a:lnTo>
                  <a:lnTo>
                    <a:pt x="408851" y="1579300"/>
                  </a:lnTo>
                  <a:lnTo>
                    <a:pt x="370829" y="1554704"/>
                  </a:lnTo>
                  <a:lnTo>
                    <a:pt x="334233" y="1528179"/>
                  </a:lnTo>
                  <a:lnTo>
                    <a:pt x="299136" y="1499796"/>
                  </a:lnTo>
                  <a:lnTo>
                    <a:pt x="265609" y="1469627"/>
                  </a:lnTo>
                  <a:lnTo>
                    <a:pt x="233723" y="1437744"/>
                  </a:lnTo>
                  <a:lnTo>
                    <a:pt x="203552" y="1404219"/>
                  </a:lnTo>
                  <a:lnTo>
                    <a:pt x="175166" y="1369124"/>
                  </a:lnTo>
                  <a:lnTo>
                    <a:pt x="148638" y="1332531"/>
                  </a:lnTo>
                  <a:lnTo>
                    <a:pt x="124039" y="1294511"/>
                  </a:lnTo>
                  <a:lnTo>
                    <a:pt x="101442" y="1255136"/>
                  </a:lnTo>
                  <a:lnTo>
                    <a:pt x="80919" y="1214479"/>
                  </a:lnTo>
                  <a:lnTo>
                    <a:pt x="62541" y="1172610"/>
                  </a:lnTo>
                  <a:lnTo>
                    <a:pt x="46379" y="1129603"/>
                  </a:lnTo>
                  <a:lnTo>
                    <a:pt x="32507" y="1085528"/>
                  </a:lnTo>
                  <a:lnTo>
                    <a:pt x="20996" y="1040458"/>
                  </a:lnTo>
                  <a:lnTo>
                    <a:pt x="11918" y="994465"/>
                  </a:lnTo>
                  <a:lnTo>
                    <a:pt x="5345" y="947619"/>
                  </a:lnTo>
                  <a:lnTo>
                    <a:pt x="1348" y="899994"/>
                  </a:lnTo>
                  <a:lnTo>
                    <a:pt x="0" y="851662"/>
                  </a:lnTo>
                  <a:close/>
                </a:path>
              </a:pathLst>
            </a:custGeom>
            <a:ln w="27305">
              <a:solidFill>
                <a:srgbClr val="FFEDF7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169163" y="1043939"/>
              <a:ext cx="1159764" cy="115366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187318" y="1050633"/>
              <a:ext cx="1116813" cy="111153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187318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7" y="204634"/>
                  </a:moveTo>
                  <a:lnTo>
                    <a:pt x="149786" y="168741"/>
                  </a:lnTo>
                  <a:lnTo>
                    <a:pt x="183516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6" y="40547"/>
                  </a:lnTo>
                  <a:lnTo>
                    <a:pt x="380539" y="25331"/>
                  </a:lnTo>
                  <a:lnTo>
                    <a:pt x="423971" y="13644"/>
                  </a:lnTo>
                  <a:lnTo>
                    <a:pt x="468197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8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8" y="50083"/>
                  </a:lnTo>
                  <a:lnTo>
                    <a:pt x="822331" y="71238"/>
                  </a:lnTo>
                  <a:lnTo>
                    <a:pt x="863109" y="96162"/>
                  </a:lnTo>
                  <a:lnTo>
                    <a:pt x="902328" y="124878"/>
                  </a:lnTo>
                  <a:lnTo>
                    <a:pt x="939023" y="156757"/>
                  </a:lnTo>
                  <a:lnTo>
                    <a:pt x="972366" y="190998"/>
                  </a:lnTo>
                  <a:lnTo>
                    <a:pt x="1002326" y="227366"/>
                  </a:lnTo>
                  <a:lnTo>
                    <a:pt x="1028875" y="265625"/>
                  </a:lnTo>
                  <a:lnTo>
                    <a:pt x="1051985" y="305541"/>
                  </a:lnTo>
                  <a:lnTo>
                    <a:pt x="1071627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5" y="611617"/>
                  </a:lnTo>
                  <a:lnTo>
                    <a:pt x="1109608" y="656333"/>
                  </a:lnTo>
                  <a:lnTo>
                    <a:pt x="1100474" y="700593"/>
                  </a:lnTo>
                  <a:lnTo>
                    <a:pt x="1087614" y="744160"/>
                  </a:lnTo>
                  <a:lnTo>
                    <a:pt x="1070999" y="786801"/>
                  </a:lnTo>
                  <a:lnTo>
                    <a:pt x="1050601" y="828281"/>
                  </a:lnTo>
                  <a:lnTo>
                    <a:pt x="1026391" y="868365"/>
                  </a:lnTo>
                  <a:lnTo>
                    <a:pt x="998340" y="906817"/>
                  </a:lnTo>
                  <a:lnTo>
                    <a:pt x="967050" y="942711"/>
                  </a:lnTo>
                  <a:lnTo>
                    <a:pt x="933321" y="975221"/>
                  </a:lnTo>
                  <a:lnTo>
                    <a:pt x="897386" y="1004323"/>
                  </a:lnTo>
                  <a:lnTo>
                    <a:pt x="859481" y="1029991"/>
                  </a:lnTo>
                  <a:lnTo>
                    <a:pt x="819842" y="1052203"/>
                  </a:lnTo>
                  <a:lnTo>
                    <a:pt x="778703" y="1070934"/>
                  </a:lnTo>
                  <a:lnTo>
                    <a:pt x="736301" y="1086160"/>
                  </a:lnTo>
                  <a:lnTo>
                    <a:pt x="692869" y="1097856"/>
                  </a:lnTo>
                  <a:lnTo>
                    <a:pt x="648644" y="1105999"/>
                  </a:lnTo>
                  <a:lnTo>
                    <a:pt x="603861" y="1110565"/>
                  </a:lnTo>
                  <a:lnTo>
                    <a:pt x="558755" y="1111530"/>
                  </a:lnTo>
                  <a:lnTo>
                    <a:pt x="513561" y="1108869"/>
                  </a:lnTo>
                  <a:lnTo>
                    <a:pt x="468514" y="1102558"/>
                  </a:lnTo>
                  <a:lnTo>
                    <a:pt x="423851" y="1092574"/>
                  </a:lnTo>
                  <a:lnTo>
                    <a:pt x="379805" y="1078891"/>
                  </a:lnTo>
                  <a:lnTo>
                    <a:pt x="336613" y="1061487"/>
                  </a:lnTo>
                  <a:lnTo>
                    <a:pt x="294509" y="1040336"/>
                  </a:lnTo>
                  <a:lnTo>
                    <a:pt x="253729" y="1015415"/>
                  </a:lnTo>
                  <a:lnTo>
                    <a:pt x="214509" y="986700"/>
                  </a:lnTo>
                  <a:lnTo>
                    <a:pt x="177813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3" y="806035"/>
                  </a:lnTo>
                  <a:lnTo>
                    <a:pt x="45198" y="764695"/>
                  </a:lnTo>
                  <a:lnTo>
                    <a:pt x="29050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1" y="367355"/>
                  </a:lnTo>
                  <a:lnTo>
                    <a:pt x="45819" y="324701"/>
                  </a:lnTo>
                  <a:lnTo>
                    <a:pt x="66221" y="283206"/>
                  </a:lnTo>
                  <a:lnTo>
                    <a:pt x="90438" y="243105"/>
                  </a:lnTo>
                  <a:lnTo>
                    <a:pt x="118497" y="204634"/>
                  </a:lnTo>
                  <a:close/>
                </a:path>
                <a:path w="1116965" h="1111885">
                  <a:moveTo>
                    <a:pt x="220478" y="286041"/>
                  </a:moveTo>
                  <a:lnTo>
                    <a:pt x="193857" y="323455"/>
                  </a:lnTo>
                  <a:lnTo>
                    <a:pt x="171956" y="362810"/>
                  </a:lnTo>
                  <a:lnTo>
                    <a:pt x="154731" y="403741"/>
                  </a:lnTo>
                  <a:lnTo>
                    <a:pt x="142134" y="445881"/>
                  </a:lnTo>
                  <a:lnTo>
                    <a:pt x="134120" y="488865"/>
                  </a:lnTo>
                  <a:lnTo>
                    <a:pt x="130642" y="532328"/>
                  </a:lnTo>
                  <a:lnTo>
                    <a:pt x="131656" y="575903"/>
                  </a:lnTo>
                  <a:lnTo>
                    <a:pt x="137113" y="619227"/>
                  </a:lnTo>
                  <a:lnTo>
                    <a:pt x="146970" y="661933"/>
                  </a:lnTo>
                  <a:lnTo>
                    <a:pt x="161179" y="703655"/>
                  </a:lnTo>
                  <a:lnTo>
                    <a:pt x="179695" y="744028"/>
                  </a:lnTo>
                  <a:lnTo>
                    <a:pt x="202471" y="782686"/>
                  </a:lnTo>
                  <a:lnTo>
                    <a:pt x="229462" y="819265"/>
                  </a:lnTo>
                  <a:lnTo>
                    <a:pt x="260621" y="853397"/>
                  </a:lnTo>
                  <a:lnTo>
                    <a:pt x="295903" y="884719"/>
                  </a:lnTo>
                  <a:lnTo>
                    <a:pt x="334266" y="912179"/>
                  </a:lnTo>
                  <a:lnTo>
                    <a:pt x="374454" y="934995"/>
                  </a:lnTo>
                  <a:lnTo>
                    <a:pt x="416101" y="953204"/>
                  </a:lnTo>
                  <a:lnTo>
                    <a:pt x="458842" y="966841"/>
                  </a:lnTo>
                  <a:lnTo>
                    <a:pt x="502309" y="975943"/>
                  </a:lnTo>
                  <a:lnTo>
                    <a:pt x="546136" y="980546"/>
                  </a:lnTo>
                  <a:lnTo>
                    <a:pt x="589958" y="980687"/>
                  </a:lnTo>
                  <a:lnTo>
                    <a:pt x="633407" y="976403"/>
                  </a:lnTo>
                  <a:lnTo>
                    <a:pt x="676118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9" y="889862"/>
                  </a:lnTo>
                  <a:lnTo>
                    <a:pt x="865772" y="859785"/>
                  </a:lnTo>
                  <a:lnTo>
                    <a:pt x="896359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2" y="707789"/>
                  </a:lnTo>
                  <a:lnTo>
                    <a:pt x="974710" y="665643"/>
                  </a:lnTo>
                  <a:lnTo>
                    <a:pt x="982725" y="622657"/>
                  </a:lnTo>
                  <a:lnTo>
                    <a:pt x="986204" y="579196"/>
                  </a:lnTo>
                  <a:lnTo>
                    <a:pt x="985192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70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1" y="176583"/>
                  </a:lnTo>
                  <a:lnTo>
                    <a:pt x="700742" y="158375"/>
                  </a:lnTo>
                  <a:lnTo>
                    <a:pt x="658000" y="144737"/>
                  </a:lnTo>
                  <a:lnTo>
                    <a:pt x="614531" y="135635"/>
                  </a:lnTo>
                  <a:lnTo>
                    <a:pt x="570703" y="131032"/>
                  </a:lnTo>
                  <a:lnTo>
                    <a:pt x="526880" y="130891"/>
                  </a:lnTo>
                  <a:lnTo>
                    <a:pt x="483431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9" y="174222"/>
                  </a:lnTo>
                  <a:lnTo>
                    <a:pt x="320681" y="195847"/>
                  </a:lnTo>
                  <a:lnTo>
                    <a:pt x="284588" y="221716"/>
                  </a:lnTo>
                  <a:lnTo>
                    <a:pt x="251064" y="251793"/>
                  </a:lnTo>
                  <a:lnTo>
                    <a:pt x="220478" y="286041"/>
                  </a:lnTo>
                  <a:close/>
                </a:path>
              </a:pathLst>
            </a:custGeom>
            <a:ln w="12700">
              <a:solidFill>
                <a:srgbClr val="C8B1B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1012825" y="0"/>
              <a:ext cx="8131175" cy="6858000"/>
            </a:xfrm>
            <a:custGeom>
              <a:avLst/>
              <a:gdLst/>
              <a:ahLst/>
              <a:cxnLst/>
              <a:rect l="l" t="t" r="r" b="b"/>
              <a:pathLst>
                <a:path w="8131175" h="6858000">
                  <a:moveTo>
                    <a:pt x="8131175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1175" y="6858000"/>
                  </a:lnTo>
                  <a:lnTo>
                    <a:pt x="81311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935736" y="0"/>
              <a:ext cx="155447" cy="685799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4724400" y="5029200"/>
              <a:ext cx="4419600" cy="18288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2011679" y="0"/>
              <a:ext cx="2872740" cy="73152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4152899" y="0"/>
              <a:ext cx="1943100" cy="73152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364994" y="0"/>
            <a:ext cx="337883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b="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Artificial</a:t>
            </a:r>
            <a:r>
              <a:rPr sz="4300" b="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300" b="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Heart</a:t>
            </a:r>
            <a:endParaRPr sz="43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12"/>
          </p:nvPr>
        </p:nvSpPr>
        <p:spPr>
          <a:xfrm>
            <a:off x="6457950" y="6458057"/>
            <a:ext cx="2057400" cy="161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fld>
            <a:endParaRPr spc="-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38989" y="1669971"/>
            <a:ext cx="77812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ar-IQ" sz="28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800" b="1" spc="3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heart</a:t>
            </a:r>
            <a:r>
              <a:rPr sz="2800" b="1" spc="3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sz="2800" b="1" spc="3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conceptually</a:t>
            </a:r>
            <a:r>
              <a:rPr sz="2800" b="1" spc="3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simple,</a:t>
            </a:r>
            <a:r>
              <a:rPr sz="2800" b="1" spc="3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it’s</a:t>
            </a:r>
            <a:r>
              <a:rPr sz="2800" b="1" spc="3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formed</a:t>
            </a:r>
            <a:r>
              <a:rPr sz="2800" b="1" spc="3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49398" y="2108306"/>
            <a:ext cx="1920239" cy="122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91770">
              <a:lnSpc>
                <a:spcPct val="150000"/>
              </a:lnSpc>
              <a:spcBef>
                <a:spcPts val="105"/>
              </a:spcBef>
            </a:pP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materials  con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equence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86783" y="2108306"/>
            <a:ext cx="4083685" cy="122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9079" marR="5080" indent="-247015">
              <a:lnSpc>
                <a:spcPct val="150000"/>
              </a:lnSpc>
              <a:spcBef>
                <a:spcPts val="105"/>
              </a:spcBef>
              <a:tabLst>
                <a:tab pos="767080" algn="l"/>
                <a:tab pos="909955" algn="l"/>
                <a:tab pos="1888489" algn="l"/>
                <a:tab pos="2173605" algn="l"/>
                <a:tab pos="2533015" algn="l"/>
                <a:tab pos="3296920" algn="l"/>
                <a:tab pos="3813810" algn="l"/>
              </a:tabLst>
            </a:pP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		p</a:t>
            </a:r>
            <a:r>
              <a:rPr sz="28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sz="28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lie</a:t>
            </a:r>
            <a:r>
              <a:rPr sz="28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 it	could	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	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	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body</a:t>
            </a: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54100" y="2108306"/>
            <a:ext cx="1449705" cy="1946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5"/>
              </a:spcBef>
            </a:pP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synthetic  possible  </a:t>
            </a:r>
            <a:r>
              <a:rPr sz="2800" b="1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eje</a:t>
            </a:r>
            <a:r>
              <a:rPr sz="2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sz="28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858770" y="3603116"/>
            <a:ext cx="56927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80795" algn="l"/>
                <a:tab pos="3757295" algn="l"/>
                <a:tab pos="5203825" algn="l"/>
              </a:tabLst>
            </a:pP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	compl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cati</a:t>
            </a:r>
            <a:r>
              <a:rPr sz="28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ns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imi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8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66673" y="4111533"/>
            <a:ext cx="7503795" cy="12280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  <a:tabLst>
                <a:tab pos="1367155" algn="l"/>
                <a:tab pos="1830705" algn="l"/>
                <a:tab pos="2768600" algn="l"/>
                <a:tab pos="4007485" algn="l"/>
                <a:tab pos="5650230" algn="l"/>
                <a:tab pos="6115050" algn="l"/>
                <a:tab pos="7153275" algn="l"/>
              </a:tabLst>
            </a:pP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early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8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800" b="1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eci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ients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urs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or  days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001000" y="457263"/>
            <a:ext cx="1142999" cy="7604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457949" y="5318713"/>
            <a:ext cx="2686050" cy="1524000"/>
            <a:chOff x="0" y="0"/>
            <a:chExt cx="9144000" cy="6858000"/>
          </a:xfrm>
        </p:grpSpPr>
        <p:sp>
          <p:nvSpPr>
            <p:cNvPr id="4" name="object 4"/>
            <p:cNvSpPr/>
            <p:nvPr/>
          </p:nvSpPr>
          <p:spPr>
            <a:xfrm>
              <a:off x="2669" y="3175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505" y="819150"/>
                  </a:lnTo>
                  <a:lnTo>
                    <a:pt x="48636" y="817759"/>
                  </a:lnTo>
                  <a:lnTo>
                    <a:pt x="96034" y="813638"/>
                  </a:lnTo>
                  <a:lnTo>
                    <a:pt x="142624" y="806864"/>
                  </a:lnTo>
                  <a:lnTo>
                    <a:pt x="188327" y="797514"/>
                  </a:lnTo>
                  <a:lnTo>
                    <a:pt x="233068" y="785664"/>
                  </a:lnTo>
                  <a:lnTo>
                    <a:pt x="276769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6" y="714805"/>
                  </a:lnTo>
                  <a:lnTo>
                    <a:pt x="439640" y="691610"/>
                  </a:lnTo>
                  <a:lnTo>
                    <a:pt x="476990" y="666377"/>
                  </a:lnTo>
                  <a:lnTo>
                    <a:pt x="512840" y="639182"/>
                  </a:lnTo>
                  <a:lnTo>
                    <a:pt x="547112" y="610102"/>
                  </a:lnTo>
                  <a:lnTo>
                    <a:pt x="579730" y="579215"/>
                  </a:lnTo>
                  <a:lnTo>
                    <a:pt x="610617" y="546596"/>
                  </a:lnTo>
                  <a:lnTo>
                    <a:pt x="639696" y="512323"/>
                  </a:lnTo>
                  <a:lnTo>
                    <a:pt x="666890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2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1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5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DF9FB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69" y="3175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5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1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2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90" y="476473"/>
                  </a:lnTo>
                  <a:lnTo>
                    <a:pt x="639696" y="512323"/>
                  </a:lnTo>
                  <a:lnTo>
                    <a:pt x="610617" y="546596"/>
                  </a:lnTo>
                  <a:lnTo>
                    <a:pt x="579730" y="579215"/>
                  </a:lnTo>
                  <a:lnTo>
                    <a:pt x="547112" y="610102"/>
                  </a:lnTo>
                  <a:lnTo>
                    <a:pt x="512840" y="639182"/>
                  </a:lnTo>
                  <a:lnTo>
                    <a:pt x="476990" y="666377"/>
                  </a:lnTo>
                  <a:lnTo>
                    <a:pt x="439640" y="691610"/>
                  </a:lnTo>
                  <a:lnTo>
                    <a:pt x="400866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9" y="771391"/>
                  </a:lnTo>
                  <a:lnTo>
                    <a:pt x="233068" y="785664"/>
                  </a:lnTo>
                  <a:lnTo>
                    <a:pt x="188327" y="797514"/>
                  </a:lnTo>
                  <a:lnTo>
                    <a:pt x="142624" y="806864"/>
                  </a:lnTo>
                  <a:lnTo>
                    <a:pt x="96034" y="813638"/>
                  </a:lnTo>
                  <a:lnTo>
                    <a:pt x="48636" y="817759"/>
                  </a:lnTo>
                  <a:lnTo>
                    <a:pt x="505" y="819150"/>
                  </a:lnTo>
                  <a:lnTo>
                    <a:pt x="337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12700">
              <a:solidFill>
                <a:srgbClr val="D5C0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6492" y="4572"/>
              <a:ext cx="1786127" cy="17861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8275" y="20700"/>
              <a:ext cx="1703705" cy="1703705"/>
            </a:xfrm>
            <a:custGeom>
              <a:avLst/>
              <a:gdLst/>
              <a:ahLst/>
              <a:cxnLst/>
              <a:rect l="l" t="t" r="r" b="b"/>
              <a:pathLst>
                <a:path w="1703705" h="1703705">
                  <a:moveTo>
                    <a:pt x="0" y="851662"/>
                  </a:moveTo>
                  <a:lnTo>
                    <a:pt x="1348" y="803329"/>
                  </a:lnTo>
                  <a:lnTo>
                    <a:pt x="5345" y="755704"/>
                  </a:lnTo>
                  <a:lnTo>
                    <a:pt x="11918" y="708858"/>
                  </a:lnTo>
                  <a:lnTo>
                    <a:pt x="20996" y="662865"/>
                  </a:lnTo>
                  <a:lnTo>
                    <a:pt x="32507" y="617795"/>
                  </a:lnTo>
                  <a:lnTo>
                    <a:pt x="46379" y="573720"/>
                  </a:lnTo>
                  <a:lnTo>
                    <a:pt x="62541" y="530713"/>
                  </a:lnTo>
                  <a:lnTo>
                    <a:pt x="80919" y="488844"/>
                  </a:lnTo>
                  <a:lnTo>
                    <a:pt x="101442" y="448187"/>
                  </a:lnTo>
                  <a:lnTo>
                    <a:pt x="124039" y="408812"/>
                  </a:lnTo>
                  <a:lnTo>
                    <a:pt x="148638" y="370792"/>
                  </a:lnTo>
                  <a:lnTo>
                    <a:pt x="175166" y="334199"/>
                  </a:lnTo>
                  <a:lnTo>
                    <a:pt x="203552" y="299104"/>
                  </a:lnTo>
                  <a:lnTo>
                    <a:pt x="233723" y="265579"/>
                  </a:lnTo>
                  <a:lnTo>
                    <a:pt x="265609" y="233696"/>
                  </a:lnTo>
                  <a:lnTo>
                    <a:pt x="299136" y="203527"/>
                  </a:lnTo>
                  <a:lnTo>
                    <a:pt x="334233" y="175144"/>
                  </a:lnTo>
                  <a:lnTo>
                    <a:pt x="370829" y="148619"/>
                  </a:lnTo>
                  <a:lnTo>
                    <a:pt x="408851" y="124023"/>
                  </a:lnTo>
                  <a:lnTo>
                    <a:pt x="448227" y="101429"/>
                  </a:lnTo>
                  <a:lnTo>
                    <a:pt x="488886" y="80908"/>
                  </a:lnTo>
                  <a:lnTo>
                    <a:pt x="530756" y="62532"/>
                  </a:lnTo>
                  <a:lnTo>
                    <a:pt x="573764" y="46373"/>
                  </a:lnTo>
                  <a:lnTo>
                    <a:pt x="617839" y="32502"/>
                  </a:lnTo>
                  <a:lnTo>
                    <a:pt x="662909" y="20993"/>
                  </a:lnTo>
                  <a:lnTo>
                    <a:pt x="708902" y="11916"/>
                  </a:lnTo>
                  <a:lnTo>
                    <a:pt x="755746" y="5344"/>
                  </a:lnTo>
                  <a:lnTo>
                    <a:pt x="803369" y="1348"/>
                  </a:lnTo>
                  <a:lnTo>
                    <a:pt x="851700" y="0"/>
                  </a:lnTo>
                  <a:lnTo>
                    <a:pt x="900029" y="1348"/>
                  </a:lnTo>
                  <a:lnTo>
                    <a:pt x="947652" y="5344"/>
                  </a:lnTo>
                  <a:lnTo>
                    <a:pt x="994496" y="11916"/>
                  </a:lnTo>
                  <a:lnTo>
                    <a:pt x="1040489" y="20993"/>
                  </a:lnTo>
                  <a:lnTo>
                    <a:pt x="1085560" y="32502"/>
                  </a:lnTo>
                  <a:lnTo>
                    <a:pt x="1129636" y="46373"/>
                  </a:lnTo>
                  <a:lnTo>
                    <a:pt x="1172646" y="62532"/>
                  </a:lnTo>
                  <a:lnTo>
                    <a:pt x="1214517" y="80908"/>
                  </a:lnTo>
                  <a:lnTo>
                    <a:pt x="1255178" y="101429"/>
                  </a:lnTo>
                  <a:lnTo>
                    <a:pt x="1294557" y="124023"/>
                  </a:lnTo>
                  <a:lnTo>
                    <a:pt x="1332581" y="148619"/>
                  </a:lnTo>
                  <a:lnTo>
                    <a:pt x="1369179" y="175144"/>
                  </a:lnTo>
                  <a:lnTo>
                    <a:pt x="1404280" y="203527"/>
                  </a:lnTo>
                  <a:lnTo>
                    <a:pt x="1437810" y="233696"/>
                  </a:lnTo>
                  <a:lnTo>
                    <a:pt x="1469698" y="265579"/>
                  </a:lnTo>
                  <a:lnTo>
                    <a:pt x="1499873" y="299104"/>
                  </a:lnTo>
                  <a:lnTo>
                    <a:pt x="1528261" y="334199"/>
                  </a:lnTo>
                  <a:lnTo>
                    <a:pt x="1554792" y="370792"/>
                  </a:lnTo>
                  <a:lnTo>
                    <a:pt x="1579394" y="408812"/>
                  </a:lnTo>
                  <a:lnTo>
                    <a:pt x="1601993" y="448187"/>
                  </a:lnTo>
                  <a:lnTo>
                    <a:pt x="1622520" y="488844"/>
                  </a:lnTo>
                  <a:lnTo>
                    <a:pt x="1640900" y="530713"/>
                  </a:lnTo>
                  <a:lnTo>
                    <a:pt x="1657064" y="573720"/>
                  </a:lnTo>
                  <a:lnTo>
                    <a:pt x="1670938" y="617795"/>
                  </a:lnTo>
                  <a:lnTo>
                    <a:pt x="1682450" y="662865"/>
                  </a:lnTo>
                  <a:lnTo>
                    <a:pt x="1691530" y="708858"/>
                  </a:lnTo>
                  <a:lnTo>
                    <a:pt x="1698105" y="755704"/>
                  </a:lnTo>
                  <a:lnTo>
                    <a:pt x="1702102" y="803329"/>
                  </a:lnTo>
                  <a:lnTo>
                    <a:pt x="1703451" y="851662"/>
                  </a:lnTo>
                  <a:lnTo>
                    <a:pt x="1702102" y="899994"/>
                  </a:lnTo>
                  <a:lnTo>
                    <a:pt x="1698105" y="947619"/>
                  </a:lnTo>
                  <a:lnTo>
                    <a:pt x="1691530" y="994465"/>
                  </a:lnTo>
                  <a:lnTo>
                    <a:pt x="1682450" y="1040458"/>
                  </a:lnTo>
                  <a:lnTo>
                    <a:pt x="1670938" y="1085528"/>
                  </a:lnTo>
                  <a:lnTo>
                    <a:pt x="1657064" y="1129603"/>
                  </a:lnTo>
                  <a:lnTo>
                    <a:pt x="1640900" y="1172610"/>
                  </a:lnTo>
                  <a:lnTo>
                    <a:pt x="1622520" y="1214479"/>
                  </a:lnTo>
                  <a:lnTo>
                    <a:pt x="1601993" y="1255136"/>
                  </a:lnTo>
                  <a:lnTo>
                    <a:pt x="1579394" y="1294511"/>
                  </a:lnTo>
                  <a:lnTo>
                    <a:pt x="1554792" y="1332531"/>
                  </a:lnTo>
                  <a:lnTo>
                    <a:pt x="1528261" y="1369124"/>
                  </a:lnTo>
                  <a:lnTo>
                    <a:pt x="1499873" y="1404219"/>
                  </a:lnTo>
                  <a:lnTo>
                    <a:pt x="1469698" y="1437744"/>
                  </a:lnTo>
                  <a:lnTo>
                    <a:pt x="1437810" y="1469627"/>
                  </a:lnTo>
                  <a:lnTo>
                    <a:pt x="1404280" y="1499796"/>
                  </a:lnTo>
                  <a:lnTo>
                    <a:pt x="1369179" y="1528179"/>
                  </a:lnTo>
                  <a:lnTo>
                    <a:pt x="1332581" y="1554704"/>
                  </a:lnTo>
                  <a:lnTo>
                    <a:pt x="1294557" y="1579300"/>
                  </a:lnTo>
                  <a:lnTo>
                    <a:pt x="1255178" y="1601894"/>
                  </a:lnTo>
                  <a:lnTo>
                    <a:pt x="1214517" y="1622415"/>
                  </a:lnTo>
                  <a:lnTo>
                    <a:pt x="1172646" y="1640791"/>
                  </a:lnTo>
                  <a:lnTo>
                    <a:pt x="1129636" y="1656950"/>
                  </a:lnTo>
                  <a:lnTo>
                    <a:pt x="1085560" y="1670821"/>
                  </a:lnTo>
                  <a:lnTo>
                    <a:pt x="1040489" y="1682330"/>
                  </a:lnTo>
                  <a:lnTo>
                    <a:pt x="994496" y="1691407"/>
                  </a:lnTo>
                  <a:lnTo>
                    <a:pt x="947652" y="1697979"/>
                  </a:lnTo>
                  <a:lnTo>
                    <a:pt x="900029" y="1701975"/>
                  </a:lnTo>
                  <a:lnTo>
                    <a:pt x="851700" y="1703324"/>
                  </a:lnTo>
                  <a:lnTo>
                    <a:pt x="803369" y="1701975"/>
                  </a:lnTo>
                  <a:lnTo>
                    <a:pt x="755746" y="1697979"/>
                  </a:lnTo>
                  <a:lnTo>
                    <a:pt x="708902" y="1691407"/>
                  </a:lnTo>
                  <a:lnTo>
                    <a:pt x="662909" y="1682330"/>
                  </a:lnTo>
                  <a:lnTo>
                    <a:pt x="617839" y="1670821"/>
                  </a:lnTo>
                  <a:lnTo>
                    <a:pt x="573764" y="1656950"/>
                  </a:lnTo>
                  <a:lnTo>
                    <a:pt x="530756" y="1640791"/>
                  </a:lnTo>
                  <a:lnTo>
                    <a:pt x="488886" y="1622415"/>
                  </a:lnTo>
                  <a:lnTo>
                    <a:pt x="448227" y="1601894"/>
                  </a:lnTo>
                  <a:lnTo>
                    <a:pt x="408851" y="1579300"/>
                  </a:lnTo>
                  <a:lnTo>
                    <a:pt x="370829" y="1554704"/>
                  </a:lnTo>
                  <a:lnTo>
                    <a:pt x="334233" y="1528179"/>
                  </a:lnTo>
                  <a:lnTo>
                    <a:pt x="299136" y="1499796"/>
                  </a:lnTo>
                  <a:lnTo>
                    <a:pt x="265609" y="1469627"/>
                  </a:lnTo>
                  <a:lnTo>
                    <a:pt x="233723" y="1437744"/>
                  </a:lnTo>
                  <a:lnTo>
                    <a:pt x="203552" y="1404219"/>
                  </a:lnTo>
                  <a:lnTo>
                    <a:pt x="175166" y="1369124"/>
                  </a:lnTo>
                  <a:lnTo>
                    <a:pt x="148638" y="1332531"/>
                  </a:lnTo>
                  <a:lnTo>
                    <a:pt x="124039" y="1294511"/>
                  </a:lnTo>
                  <a:lnTo>
                    <a:pt x="101442" y="1255136"/>
                  </a:lnTo>
                  <a:lnTo>
                    <a:pt x="80919" y="1214479"/>
                  </a:lnTo>
                  <a:lnTo>
                    <a:pt x="62541" y="1172610"/>
                  </a:lnTo>
                  <a:lnTo>
                    <a:pt x="46379" y="1129603"/>
                  </a:lnTo>
                  <a:lnTo>
                    <a:pt x="32507" y="1085528"/>
                  </a:lnTo>
                  <a:lnTo>
                    <a:pt x="20996" y="1040458"/>
                  </a:lnTo>
                  <a:lnTo>
                    <a:pt x="11918" y="994465"/>
                  </a:lnTo>
                  <a:lnTo>
                    <a:pt x="5345" y="947619"/>
                  </a:lnTo>
                  <a:lnTo>
                    <a:pt x="1348" y="899994"/>
                  </a:lnTo>
                  <a:lnTo>
                    <a:pt x="0" y="851662"/>
                  </a:lnTo>
                  <a:close/>
                </a:path>
              </a:pathLst>
            </a:custGeom>
            <a:ln w="27305">
              <a:solidFill>
                <a:srgbClr val="FFED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9163" y="1043939"/>
              <a:ext cx="1159764" cy="115366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7318" y="1050633"/>
              <a:ext cx="1116813" cy="111153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7318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7" y="204634"/>
                  </a:moveTo>
                  <a:lnTo>
                    <a:pt x="149786" y="168741"/>
                  </a:lnTo>
                  <a:lnTo>
                    <a:pt x="183516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6" y="40547"/>
                  </a:lnTo>
                  <a:lnTo>
                    <a:pt x="380539" y="25331"/>
                  </a:lnTo>
                  <a:lnTo>
                    <a:pt x="423971" y="13644"/>
                  </a:lnTo>
                  <a:lnTo>
                    <a:pt x="468197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8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8" y="50083"/>
                  </a:lnTo>
                  <a:lnTo>
                    <a:pt x="822331" y="71238"/>
                  </a:lnTo>
                  <a:lnTo>
                    <a:pt x="863109" y="96162"/>
                  </a:lnTo>
                  <a:lnTo>
                    <a:pt x="902328" y="124878"/>
                  </a:lnTo>
                  <a:lnTo>
                    <a:pt x="939023" y="156757"/>
                  </a:lnTo>
                  <a:lnTo>
                    <a:pt x="972366" y="190998"/>
                  </a:lnTo>
                  <a:lnTo>
                    <a:pt x="1002326" y="227366"/>
                  </a:lnTo>
                  <a:lnTo>
                    <a:pt x="1028875" y="265625"/>
                  </a:lnTo>
                  <a:lnTo>
                    <a:pt x="1051985" y="305541"/>
                  </a:lnTo>
                  <a:lnTo>
                    <a:pt x="1071627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5" y="611617"/>
                  </a:lnTo>
                  <a:lnTo>
                    <a:pt x="1109608" y="656333"/>
                  </a:lnTo>
                  <a:lnTo>
                    <a:pt x="1100474" y="700593"/>
                  </a:lnTo>
                  <a:lnTo>
                    <a:pt x="1087614" y="744160"/>
                  </a:lnTo>
                  <a:lnTo>
                    <a:pt x="1070999" y="786801"/>
                  </a:lnTo>
                  <a:lnTo>
                    <a:pt x="1050601" y="828281"/>
                  </a:lnTo>
                  <a:lnTo>
                    <a:pt x="1026391" y="868365"/>
                  </a:lnTo>
                  <a:lnTo>
                    <a:pt x="998340" y="906817"/>
                  </a:lnTo>
                  <a:lnTo>
                    <a:pt x="967050" y="942711"/>
                  </a:lnTo>
                  <a:lnTo>
                    <a:pt x="933321" y="975221"/>
                  </a:lnTo>
                  <a:lnTo>
                    <a:pt x="897386" y="1004323"/>
                  </a:lnTo>
                  <a:lnTo>
                    <a:pt x="859481" y="1029991"/>
                  </a:lnTo>
                  <a:lnTo>
                    <a:pt x="819842" y="1052203"/>
                  </a:lnTo>
                  <a:lnTo>
                    <a:pt x="778703" y="1070934"/>
                  </a:lnTo>
                  <a:lnTo>
                    <a:pt x="736301" y="1086160"/>
                  </a:lnTo>
                  <a:lnTo>
                    <a:pt x="692869" y="1097856"/>
                  </a:lnTo>
                  <a:lnTo>
                    <a:pt x="648644" y="1105999"/>
                  </a:lnTo>
                  <a:lnTo>
                    <a:pt x="603861" y="1110565"/>
                  </a:lnTo>
                  <a:lnTo>
                    <a:pt x="558755" y="1111530"/>
                  </a:lnTo>
                  <a:lnTo>
                    <a:pt x="513561" y="1108869"/>
                  </a:lnTo>
                  <a:lnTo>
                    <a:pt x="468514" y="1102558"/>
                  </a:lnTo>
                  <a:lnTo>
                    <a:pt x="423851" y="1092574"/>
                  </a:lnTo>
                  <a:lnTo>
                    <a:pt x="379805" y="1078891"/>
                  </a:lnTo>
                  <a:lnTo>
                    <a:pt x="336613" y="1061487"/>
                  </a:lnTo>
                  <a:lnTo>
                    <a:pt x="294509" y="1040336"/>
                  </a:lnTo>
                  <a:lnTo>
                    <a:pt x="253729" y="1015415"/>
                  </a:lnTo>
                  <a:lnTo>
                    <a:pt x="214509" y="986700"/>
                  </a:lnTo>
                  <a:lnTo>
                    <a:pt x="177813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3" y="806035"/>
                  </a:lnTo>
                  <a:lnTo>
                    <a:pt x="45198" y="764695"/>
                  </a:lnTo>
                  <a:lnTo>
                    <a:pt x="29050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1" y="367355"/>
                  </a:lnTo>
                  <a:lnTo>
                    <a:pt x="45819" y="324701"/>
                  </a:lnTo>
                  <a:lnTo>
                    <a:pt x="66221" y="283206"/>
                  </a:lnTo>
                  <a:lnTo>
                    <a:pt x="90438" y="243105"/>
                  </a:lnTo>
                  <a:lnTo>
                    <a:pt x="118497" y="204634"/>
                  </a:lnTo>
                  <a:close/>
                </a:path>
                <a:path w="1116965" h="1111885">
                  <a:moveTo>
                    <a:pt x="220478" y="286041"/>
                  </a:moveTo>
                  <a:lnTo>
                    <a:pt x="193857" y="323455"/>
                  </a:lnTo>
                  <a:lnTo>
                    <a:pt x="171956" y="362810"/>
                  </a:lnTo>
                  <a:lnTo>
                    <a:pt x="154731" y="403741"/>
                  </a:lnTo>
                  <a:lnTo>
                    <a:pt x="142134" y="445881"/>
                  </a:lnTo>
                  <a:lnTo>
                    <a:pt x="134120" y="488865"/>
                  </a:lnTo>
                  <a:lnTo>
                    <a:pt x="130642" y="532328"/>
                  </a:lnTo>
                  <a:lnTo>
                    <a:pt x="131656" y="575903"/>
                  </a:lnTo>
                  <a:lnTo>
                    <a:pt x="137113" y="619227"/>
                  </a:lnTo>
                  <a:lnTo>
                    <a:pt x="146970" y="661933"/>
                  </a:lnTo>
                  <a:lnTo>
                    <a:pt x="161179" y="703655"/>
                  </a:lnTo>
                  <a:lnTo>
                    <a:pt x="179695" y="744028"/>
                  </a:lnTo>
                  <a:lnTo>
                    <a:pt x="202471" y="782686"/>
                  </a:lnTo>
                  <a:lnTo>
                    <a:pt x="229462" y="819265"/>
                  </a:lnTo>
                  <a:lnTo>
                    <a:pt x="260621" y="853397"/>
                  </a:lnTo>
                  <a:lnTo>
                    <a:pt x="295903" y="884719"/>
                  </a:lnTo>
                  <a:lnTo>
                    <a:pt x="334266" y="912179"/>
                  </a:lnTo>
                  <a:lnTo>
                    <a:pt x="374454" y="934995"/>
                  </a:lnTo>
                  <a:lnTo>
                    <a:pt x="416101" y="953204"/>
                  </a:lnTo>
                  <a:lnTo>
                    <a:pt x="458842" y="966841"/>
                  </a:lnTo>
                  <a:lnTo>
                    <a:pt x="502309" y="975943"/>
                  </a:lnTo>
                  <a:lnTo>
                    <a:pt x="546136" y="980546"/>
                  </a:lnTo>
                  <a:lnTo>
                    <a:pt x="589958" y="980687"/>
                  </a:lnTo>
                  <a:lnTo>
                    <a:pt x="633407" y="976403"/>
                  </a:lnTo>
                  <a:lnTo>
                    <a:pt x="676118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9" y="889862"/>
                  </a:lnTo>
                  <a:lnTo>
                    <a:pt x="865772" y="859785"/>
                  </a:lnTo>
                  <a:lnTo>
                    <a:pt x="896359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2" y="707789"/>
                  </a:lnTo>
                  <a:lnTo>
                    <a:pt x="974710" y="665643"/>
                  </a:lnTo>
                  <a:lnTo>
                    <a:pt x="982725" y="622657"/>
                  </a:lnTo>
                  <a:lnTo>
                    <a:pt x="986204" y="579196"/>
                  </a:lnTo>
                  <a:lnTo>
                    <a:pt x="985192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70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1" y="176583"/>
                  </a:lnTo>
                  <a:lnTo>
                    <a:pt x="700742" y="158375"/>
                  </a:lnTo>
                  <a:lnTo>
                    <a:pt x="658000" y="144737"/>
                  </a:lnTo>
                  <a:lnTo>
                    <a:pt x="614531" y="135635"/>
                  </a:lnTo>
                  <a:lnTo>
                    <a:pt x="570703" y="131032"/>
                  </a:lnTo>
                  <a:lnTo>
                    <a:pt x="526880" y="130891"/>
                  </a:lnTo>
                  <a:lnTo>
                    <a:pt x="483431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9" y="174222"/>
                  </a:lnTo>
                  <a:lnTo>
                    <a:pt x="320681" y="195847"/>
                  </a:lnTo>
                  <a:lnTo>
                    <a:pt x="284588" y="221716"/>
                  </a:lnTo>
                  <a:lnTo>
                    <a:pt x="251064" y="251793"/>
                  </a:lnTo>
                  <a:lnTo>
                    <a:pt x="220478" y="286041"/>
                  </a:lnTo>
                  <a:close/>
                </a:path>
              </a:pathLst>
            </a:custGeom>
            <a:ln w="12700">
              <a:solidFill>
                <a:srgbClr val="C8B1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2825" y="0"/>
              <a:ext cx="8131175" cy="6858000"/>
            </a:xfrm>
            <a:custGeom>
              <a:avLst/>
              <a:gdLst/>
              <a:ahLst/>
              <a:cxnLst/>
              <a:rect l="l" t="t" r="r" b="b"/>
              <a:pathLst>
                <a:path w="8131175" h="6858000">
                  <a:moveTo>
                    <a:pt x="8131175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1175" y="6858000"/>
                  </a:lnTo>
                  <a:lnTo>
                    <a:pt x="81311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35736" y="0"/>
              <a:ext cx="155447" cy="685799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538921" y="260200"/>
            <a:ext cx="361569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  <a:tabLst>
                <a:tab pos="1679575" algn="l"/>
              </a:tabLst>
            </a:pPr>
            <a:r>
              <a:rPr sz="4300" spc="-5" dirty="0" smtClean="0">
                <a:solidFill>
                  <a:srgbClr val="FFFF00"/>
                </a:solidFill>
              </a:rPr>
              <a:t>ABIO</a:t>
            </a:r>
            <a:r>
              <a:rPr lang="ar-IQ" sz="4300" spc="-5" dirty="0" smtClean="0">
                <a:solidFill>
                  <a:srgbClr val="FFFF00"/>
                </a:solidFill>
              </a:rPr>
              <a:t> </a:t>
            </a:r>
            <a:r>
              <a:rPr sz="4300" spc="-5" dirty="0" smtClean="0">
                <a:solidFill>
                  <a:srgbClr val="FFFF00"/>
                </a:solidFill>
              </a:rPr>
              <a:t>HEA</a:t>
            </a:r>
            <a:r>
              <a:rPr sz="4300" spc="-145" dirty="0" smtClean="0">
                <a:solidFill>
                  <a:srgbClr val="FFFF00"/>
                </a:solidFill>
              </a:rPr>
              <a:t>R</a:t>
            </a:r>
            <a:r>
              <a:rPr sz="4300" spc="-5" dirty="0" smtClean="0">
                <a:solidFill>
                  <a:srgbClr val="FFFF00"/>
                </a:solidFill>
              </a:rPr>
              <a:t>T</a:t>
            </a:r>
            <a:endParaRPr sz="4300" dirty="0"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28</a:t>
            </a:fld>
            <a:endParaRPr spc="-5" dirty="0"/>
          </a:p>
        </p:txBody>
      </p:sp>
      <p:sp>
        <p:nvSpPr>
          <p:cNvPr id="16" name="object 16"/>
          <p:cNvSpPr txBox="1"/>
          <p:nvPr/>
        </p:nvSpPr>
        <p:spPr>
          <a:xfrm>
            <a:off x="1596389" y="1392180"/>
            <a:ext cx="7262495" cy="4583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910" marR="5080" indent="-283845" algn="just">
              <a:lnSpc>
                <a:spcPct val="150000"/>
              </a:lnSpc>
              <a:spcBef>
                <a:spcPts val="100"/>
              </a:spcBef>
              <a:buClr>
                <a:srgbClr val="B83C68"/>
              </a:buClr>
              <a:buSzPct val="80357"/>
              <a:buFont typeface="Arial"/>
              <a:buChar char=""/>
              <a:tabLst>
                <a:tab pos="296545" algn="l"/>
              </a:tabLst>
            </a:pPr>
            <a:r>
              <a:rPr sz="28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It’s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the last artificial heart invented. </a:t>
            </a:r>
            <a:r>
              <a:rPr sz="2800" b="1" spc="-125" dirty="0">
                <a:solidFill>
                  <a:srgbClr val="001F5F"/>
                </a:solidFill>
                <a:latin typeface="Times New Roman"/>
                <a:cs typeface="Times New Roman"/>
              </a:rPr>
              <a:t>It’s 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made by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titanium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and a special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plastic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in  which the blood doesn’t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stick.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The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heart has  got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flexible walls with silicon, a motor that  moves it,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and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in the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valve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it 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controls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the  </a:t>
            </a:r>
            <a:r>
              <a:rPr sz="2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pressure.</a:t>
            </a:r>
            <a:endParaRPr sz="2800">
              <a:latin typeface="Times New Roman"/>
              <a:cs typeface="Times New Roman"/>
            </a:endParaRPr>
          </a:p>
          <a:p>
            <a:pPr marL="295910" indent="-283845" algn="just">
              <a:lnSpc>
                <a:spcPct val="100000"/>
              </a:lnSpc>
              <a:spcBef>
                <a:spcPts val="2280"/>
              </a:spcBef>
              <a:buClr>
                <a:srgbClr val="B83C68"/>
              </a:buClr>
              <a:buSzPct val="80357"/>
              <a:buFont typeface="Arial"/>
              <a:buChar char=""/>
              <a:tabLst>
                <a:tab pos="296545" algn="l"/>
              </a:tabLst>
            </a:pP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5 years </a:t>
            </a:r>
            <a:r>
              <a:rPr sz="28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are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the life of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this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hearts.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001000" y="457263"/>
            <a:ext cx="1142999" cy="7604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9644" y="176276"/>
            <a:ext cx="4399915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dirty="0">
                <a:solidFill>
                  <a:srgbClr val="001F5F"/>
                </a:solidFill>
              </a:rPr>
              <a:t>Heart Pump</a:t>
            </a:r>
            <a:r>
              <a:rPr sz="3900" spc="-75" dirty="0">
                <a:solidFill>
                  <a:srgbClr val="001F5F"/>
                </a:solidFill>
              </a:rPr>
              <a:t> </a:t>
            </a:r>
            <a:r>
              <a:rPr sz="3900" spc="-5" dirty="0">
                <a:solidFill>
                  <a:srgbClr val="001F5F"/>
                </a:solidFill>
              </a:rPr>
              <a:t>Designs</a:t>
            </a:r>
            <a:endParaRPr sz="390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29</a:t>
            </a:fld>
            <a:endParaRPr spc="-5" dirty="0"/>
          </a:p>
        </p:txBody>
      </p:sp>
      <p:grpSp>
        <p:nvGrpSpPr>
          <p:cNvPr id="4" name="object 4"/>
          <p:cNvGrpSpPr/>
          <p:nvPr/>
        </p:nvGrpSpPr>
        <p:grpSpPr>
          <a:xfrm>
            <a:off x="1155191" y="457263"/>
            <a:ext cx="7988934" cy="6062980"/>
            <a:chOff x="1155191" y="457263"/>
            <a:chExt cx="7988934" cy="6062980"/>
          </a:xfrm>
        </p:grpSpPr>
        <p:sp>
          <p:nvSpPr>
            <p:cNvPr id="5" name="object 5"/>
            <p:cNvSpPr/>
            <p:nvPr/>
          </p:nvSpPr>
          <p:spPr>
            <a:xfrm>
              <a:off x="1155191" y="1231392"/>
              <a:ext cx="7650480" cy="52882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19199" y="1295400"/>
              <a:ext cx="7467600" cy="5105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00149" y="1276350"/>
              <a:ext cx="7505700" cy="5143500"/>
            </a:xfrm>
            <a:custGeom>
              <a:avLst/>
              <a:gdLst/>
              <a:ahLst/>
              <a:cxnLst/>
              <a:rect l="l" t="t" r="r" b="b"/>
              <a:pathLst>
                <a:path w="7505700" h="5143500">
                  <a:moveTo>
                    <a:pt x="0" y="5143500"/>
                  </a:moveTo>
                  <a:lnTo>
                    <a:pt x="7505700" y="5143500"/>
                  </a:lnTo>
                  <a:lnTo>
                    <a:pt x="7505700" y="0"/>
                  </a:lnTo>
                  <a:lnTo>
                    <a:pt x="0" y="0"/>
                  </a:lnTo>
                  <a:lnTo>
                    <a:pt x="0" y="5143500"/>
                  </a:lnTo>
                  <a:close/>
                </a:path>
              </a:pathLst>
            </a:custGeom>
            <a:ln w="38100">
              <a:solidFill>
                <a:srgbClr val="99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000999" y="457263"/>
              <a:ext cx="1142999" cy="7604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680" y="0"/>
            <a:ext cx="9147810" cy="6861175"/>
            <a:chOff x="-3680" y="0"/>
            <a:chExt cx="9147810" cy="6861175"/>
          </a:xfrm>
        </p:grpSpPr>
        <p:sp>
          <p:nvSpPr>
            <p:cNvPr id="3" name="object 3"/>
            <p:cNvSpPr/>
            <p:nvPr/>
          </p:nvSpPr>
          <p:spPr>
            <a:xfrm>
              <a:off x="1362075" y="5010150"/>
              <a:ext cx="6648450" cy="16668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343276" y="720851"/>
              <a:ext cx="4046347" cy="3622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51527" y="1403567"/>
              <a:ext cx="3750587" cy="373539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696199" y="381063"/>
              <a:ext cx="1143000" cy="7604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3</a:t>
            </a:fld>
            <a:endParaRPr spc="-5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9644" y="176276"/>
            <a:ext cx="5213350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dirty="0">
                <a:solidFill>
                  <a:srgbClr val="FF0066"/>
                </a:solidFill>
              </a:rPr>
              <a:t>Bones, Joints, </a:t>
            </a:r>
            <a:r>
              <a:rPr sz="3900" spc="-5" dirty="0">
                <a:solidFill>
                  <a:srgbClr val="FF0066"/>
                </a:solidFill>
              </a:rPr>
              <a:t>And</a:t>
            </a:r>
            <a:r>
              <a:rPr sz="3900" spc="-380" dirty="0">
                <a:solidFill>
                  <a:srgbClr val="FF0066"/>
                </a:solidFill>
              </a:rPr>
              <a:t> </a:t>
            </a:r>
            <a:r>
              <a:rPr sz="3900" spc="-75" dirty="0">
                <a:solidFill>
                  <a:srgbClr val="FF0066"/>
                </a:solidFill>
              </a:rPr>
              <a:t>Teeth</a:t>
            </a:r>
            <a:endParaRPr sz="39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30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1151940" y="1176273"/>
            <a:ext cx="7914640" cy="5269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910" marR="8890" indent="-283845">
              <a:lnSpc>
                <a:spcPct val="150000"/>
              </a:lnSpc>
              <a:spcBef>
                <a:spcPts val="100"/>
              </a:spcBef>
              <a:buClr>
                <a:srgbClr val="B83C68"/>
              </a:buClr>
              <a:buSzPct val="79166"/>
              <a:buFont typeface="Wingdings"/>
              <a:buChar char=""/>
              <a:tabLst>
                <a:tab pos="296545" algn="l"/>
                <a:tab pos="2162810" algn="l"/>
                <a:tab pos="3479800" algn="l"/>
                <a:tab pos="4264660" algn="l"/>
                <a:tab pos="4881880" algn="l"/>
                <a:tab pos="5516245" algn="l"/>
                <a:tab pos="5981065" algn="l"/>
              </a:tabLst>
            </a:pPr>
            <a:r>
              <a:rPr sz="2400" b="1" dirty="0">
                <a:solidFill>
                  <a:srgbClr val="660066"/>
                </a:solidFill>
                <a:latin typeface="Times New Roman"/>
                <a:cs typeface="Times New Roman"/>
              </a:rPr>
              <a:t>Occasion</a:t>
            </a:r>
            <a:r>
              <a:rPr sz="2400" b="1" spc="-10" dirty="0">
                <a:solidFill>
                  <a:srgbClr val="660066"/>
                </a:solidFill>
                <a:latin typeface="Times New Roman"/>
                <a:cs typeface="Times New Roman"/>
              </a:rPr>
              <a:t>a</a:t>
            </a:r>
            <a:r>
              <a:rPr sz="2400" b="1" dirty="0">
                <a:solidFill>
                  <a:srgbClr val="660066"/>
                </a:solidFill>
                <a:latin typeface="Times New Roman"/>
                <a:cs typeface="Times New Roman"/>
              </a:rPr>
              <a:t>l</a:t>
            </a:r>
            <a:r>
              <a:rPr sz="2400" b="1" spc="-15" dirty="0">
                <a:solidFill>
                  <a:srgbClr val="660066"/>
                </a:solidFill>
                <a:latin typeface="Times New Roman"/>
                <a:cs typeface="Times New Roman"/>
              </a:rPr>
              <a:t>l</a:t>
            </a:r>
            <a:r>
              <a:rPr sz="2400" b="1" dirty="0">
                <a:solidFill>
                  <a:srgbClr val="660066"/>
                </a:solidFill>
                <a:latin typeface="Times New Roman"/>
                <a:cs typeface="Times New Roman"/>
              </a:rPr>
              <a:t>y	</a:t>
            </a:r>
            <a:r>
              <a:rPr sz="2400" b="1" spc="-50" dirty="0">
                <a:solidFill>
                  <a:srgbClr val="660066"/>
                </a:solidFill>
                <a:latin typeface="Times New Roman"/>
                <a:cs typeface="Times New Roman"/>
              </a:rPr>
              <a:t>r</a:t>
            </a:r>
            <a:r>
              <a:rPr sz="2400" b="1" dirty="0">
                <a:solidFill>
                  <a:srgbClr val="660066"/>
                </a:solidFill>
                <a:latin typeface="Times New Roman"/>
                <a:cs typeface="Times New Roman"/>
              </a:rPr>
              <a:t>epai</a:t>
            </a:r>
            <a:r>
              <a:rPr sz="2400" b="1" spc="-45" dirty="0">
                <a:solidFill>
                  <a:srgbClr val="660066"/>
                </a:solidFill>
                <a:latin typeface="Times New Roman"/>
                <a:cs typeface="Times New Roman"/>
              </a:rPr>
              <a:t>r</a:t>
            </a:r>
            <a:r>
              <a:rPr sz="2400" b="1" spc="-5" dirty="0">
                <a:solidFill>
                  <a:srgbClr val="660066"/>
                </a:solidFill>
                <a:latin typeface="Times New Roman"/>
                <a:cs typeface="Times New Roman"/>
              </a:rPr>
              <a:t>ed</a:t>
            </a:r>
            <a:r>
              <a:rPr sz="2400" b="1" dirty="0">
                <a:solidFill>
                  <a:srgbClr val="660066"/>
                </a:solidFill>
                <a:latin typeface="Times New Roman"/>
                <a:cs typeface="Times New Roman"/>
              </a:rPr>
              <a:t>	</a:t>
            </a:r>
            <a:r>
              <a:rPr sz="2400" b="1" spc="-25" dirty="0">
                <a:solidFill>
                  <a:srgbClr val="660066"/>
                </a:solidFill>
                <a:latin typeface="Times New Roman"/>
                <a:cs typeface="Times New Roman"/>
              </a:rPr>
              <a:t>w</a:t>
            </a:r>
            <a:r>
              <a:rPr sz="2400" b="1" dirty="0">
                <a:solidFill>
                  <a:srgbClr val="660066"/>
                </a:solidFill>
                <a:latin typeface="Times New Roman"/>
                <a:cs typeface="Times New Roman"/>
              </a:rPr>
              <a:t>i</a:t>
            </a:r>
            <a:r>
              <a:rPr sz="2400" b="1" spc="5" dirty="0">
                <a:solidFill>
                  <a:srgbClr val="660066"/>
                </a:solidFill>
                <a:latin typeface="Times New Roman"/>
                <a:cs typeface="Times New Roman"/>
              </a:rPr>
              <a:t>t</a:t>
            </a:r>
            <a:r>
              <a:rPr sz="2400" b="1" spc="-5" dirty="0">
                <a:solidFill>
                  <a:srgbClr val="660066"/>
                </a:solidFill>
                <a:latin typeface="Times New Roman"/>
                <a:cs typeface="Times New Roman"/>
              </a:rPr>
              <a:t>h</a:t>
            </a:r>
            <a:r>
              <a:rPr sz="2400" b="1" dirty="0">
                <a:solidFill>
                  <a:srgbClr val="660066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660066"/>
                </a:solidFill>
                <a:latin typeface="Times New Roman"/>
                <a:cs typeface="Times New Roman"/>
              </a:rPr>
              <a:t>the</a:t>
            </a:r>
            <a:r>
              <a:rPr sz="2400" b="1" dirty="0">
                <a:solidFill>
                  <a:srgbClr val="660066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660066"/>
                </a:solidFill>
                <a:latin typeface="Times New Roman"/>
                <a:cs typeface="Times New Roman"/>
              </a:rPr>
              <a:t>use</a:t>
            </a:r>
            <a:r>
              <a:rPr sz="2400" b="1" dirty="0">
                <a:solidFill>
                  <a:srgbClr val="660066"/>
                </a:solidFill>
                <a:latin typeface="Times New Roman"/>
                <a:cs typeface="Times New Roman"/>
              </a:rPr>
              <a:t>	of	p</a:t>
            </a:r>
            <a:r>
              <a:rPr sz="2400" b="1" spc="-5" dirty="0">
                <a:solidFill>
                  <a:srgbClr val="660066"/>
                </a:solidFill>
                <a:latin typeface="Times New Roman"/>
                <a:cs typeface="Times New Roman"/>
              </a:rPr>
              <a:t>olyu</a:t>
            </a:r>
            <a:r>
              <a:rPr sz="2400" b="1" spc="-50" dirty="0">
                <a:solidFill>
                  <a:srgbClr val="660066"/>
                </a:solidFill>
                <a:latin typeface="Times New Roman"/>
                <a:cs typeface="Times New Roman"/>
              </a:rPr>
              <a:t>r</a:t>
            </a:r>
            <a:r>
              <a:rPr sz="2400" b="1" spc="-5" dirty="0">
                <a:solidFill>
                  <a:srgbClr val="660066"/>
                </a:solidFill>
                <a:latin typeface="Times New Roman"/>
                <a:cs typeface="Times New Roman"/>
              </a:rPr>
              <a:t>e</a:t>
            </a:r>
            <a:r>
              <a:rPr sz="2400" b="1" dirty="0">
                <a:solidFill>
                  <a:srgbClr val="660066"/>
                </a:solidFill>
                <a:latin typeface="Times New Roman"/>
                <a:cs typeface="Times New Roman"/>
              </a:rPr>
              <a:t>t</a:t>
            </a:r>
            <a:r>
              <a:rPr sz="2400" b="1" spc="-5" dirty="0">
                <a:solidFill>
                  <a:srgbClr val="660066"/>
                </a:solidFill>
                <a:latin typeface="Times New Roman"/>
                <a:cs typeface="Times New Roman"/>
              </a:rPr>
              <a:t>han</a:t>
            </a:r>
            <a:r>
              <a:rPr sz="2400" b="1" spc="-20" dirty="0">
                <a:solidFill>
                  <a:srgbClr val="660066"/>
                </a:solidFill>
                <a:latin typeface="Times New Roman"/>
                <a:cs typeface="Times New Roman"/>
              </a:rPr>
              <a:t>e</a:t>
            </a:r>
            <a:r>
              <a:rPr sz="2400" b="1" spc="-5" dirty="0">
                <a:solidFill>
                  <a:srgbClr val="660066"/>
                </a:solidFill>
                <a:latin typeface="Times New Roman"/>
                <a:cs typeface="Times New Roman"/>
              </a:rPr>
              <a:t>s,  epoxy </a:t>
            </a:r>
            <a:r>
              <a:rPr sz="2400" b="1" spc="-10" dirty="0">
                <a:solidFill>
                  <a:srgbClr val="660066"/>
                </a:solidFill>
                <a:latin typeface="Times New Roman"/>
                <a:cs typeface="Times New Roman"/>
              </a:rPr>
              <a:t>resins, </a:t>
            </a:r>
            <a:r>
              <a:rPr sz="2400" b="1" spc="-5" dirty="0">
                <a:solidFill>
                  <a:srgbClr val="660066"/>
                </a:solidFill>
                <a:latin typeface="Times New Roman"/>
                <a:cs typeface="Times New Roman"/>
              </a:rPr>
              <a:t>and rapid </a:t>
            </a:r>
            <a:r>
              <a:rPr sz="2400" b="1" dirty="0">
                <a:solidFill>
                  <a:srgbClr val="660066"/>
                </a:solidFill>
                <a:latin typeface="Times New Roman"/>
                <a:cs typeface="Times New Roman"/>
              </a:rPr>
              <a:t>curing vinyl</a:t>
            </a:r>
            <a:r>
              <a:rPr sz="2400" b="1" spc="-10" dirty="0">
                <a:solidFill>
                  <a:srgbClr val="660066"/>
                </a:solidFill>
                <a:latin typeface="Times New Roman"/>
                <a:cs typeface="Times New Roman"/>
              </a:rPr>
              <a:t> resins.</a:t>
            </a:r>
            <a:endParaRPr sz="2400">
              <a:latin typeface="Times New Roman"/>
              <a:cs typeface="Times New Roman"/>
            </a:endParaRPr>
          </a:p>
          <a:p>
            <a:pPr marL="295910" marR="5080" indent="-283845">
              <a:lnSpc>
                <a:spcPct val="150000"/>
              </a:lnSpc>
              <a:spcBef>
                <a:spcPts val="600"/>
              </a:spcBef>
              <a:buClr>
                <a:srgbClr val="B83C68"/>
              </a:buClr>
              <a:buSzPct val="79166"/>
              <a:buFont typeface="Wingdings"/>
              <a:buChar char=""/>
              <a:tabLst>
                <a:tab pos="296545" algn="l"/>
              </a:tabLst>
            </a:pPr>
            <a:r>
              <a:rPr sz="2400" b="1" dirty="0">
                <a:solidFill>
                  <a:srgbClr val="FF66FF"/>
                </a:solidFill>
                <a:latin typeface="Times New Roman"/>
                <a:cs typeface="Times New Roman"/>
              </a:rPr>
              <a:t>Silicone </a:t>
            </a:r>
            <a:r>
              <a:rPr sz="2400" b="1" spc="-5" dirty="0">
                <a:solidFill>
                  <a:srgbClr val="FF66FF"/>
                </a:solidFill>
                <a:latin typeface="Times New Roman"/>
                <a:cs typeface="Times New Roman"/>
              </a:rPr>
              <a:t>rubber </a:t>
            </a:r>
            <a:r>
              <a:rPr sz="2400" b="1" spc="-15" dirty="0">
                <a:solidFill>
                  <a:srgbClr val="FF66FF"/>
                </a:solidFill>
                <a:latin typeface="Times New Roman"/>
                <a:cs typeface="Times New Roman"/>
              </a:rPr>
              <a:t>rods </a:t>
            </a:r>
            <a:r>
              <a:rPr sz="2400" b="1" dirty="0">
                <a:solidFill>
                  <a:srgbClr val="FF66FF"/>
                </a:solidFill>
                <a:latin typeface="Times New Roman"/>
                <a:cs typeface="Times New Roman"/>
              </a:rPr>
              <a:t>and closed cell sponges- </a:t>
            </a:r>
            <a:r>
              <a:rPr sz="2400" b="1" spc="-10" dirty="0">
                <a:solidFill>
                  <a:srgbClr val="993300"/>
                </a:solidFill>
                <a:latin typeface="Times New Roman"/>
                <a:cs typeface="Times New Roman"/>
              </a:rPr>
              <a:t>replacement  </a:t>
            </a:r>
            <a:r>
              <a:rPr sz="2400" b="1" dirty="0">
                <a:solidFill>
                  <a:srgbClr val="993300"/>
                </a:solidFill>
                <a:latin typeface="Times New Roman"/>
                <a:cs typeface="Times New Roman"/>
              </a:rPr>
              <a:t>finger </a:t>
            </a:r>
            <a:r>
              <a:rPr sz="2400" b="1" spc="-5" dirty="0">
                <a:solidFill>
                  <a:srgbClr val="993300"/>
                </a:solidFill>
                <a:latin typeface="Times New Roman"/>
                <a:cs typeface="Times New Roman"/>
              </a:rPr>
              <a:t>and wrist</a:t>
            </a:r>
            <a:r>
              <a:rPr sz="2400" b="1" spc="-55" dirty="0">
                <a:solidFill>
                  <a:srgbClr val="99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993300"/>
                </a:solidFill>
                <a:latin typeface="Times New Roman"/>
                <a:cs typeface="Times New Roman"/>
              </a:rPr>
              <a:t>joints.</a:t>
            </a:r>
            <a:endParaRPr sz="240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spcBef>
                <a:spcPts val="2045"/>
              </a:spcBef>
              <a:buClr>
                <a:srgbClr val="B83C68"/>
              </a:buClr>
              <a:buSzPct val="79166"/>
              <a:buFont typeface="Wingdings"/>
              <a:buChar char=""/>
              <a:tabLst>
                <a:tab pos="296545" algn="l"/>
              </a:tabLst>
            </a:pPr>
            <a:r>
              <a:rPr sz="2400" b="1" spc="-5" dirty="0">
                <a:solidFill>
                  <a:srgbClr val="6600FF"/>
                </a:solidFill>
                <a:latin typeface="Times New Roman"/>
                <a:cs typeface="Times New Roman"/>
              </a:rPr>
              <a:t>Elbow </a:t>
            </a:r>
            <a:r>
              <a:rPr sz="2400" b="1" dirty="0">
                <a:solidFill>
                  <a:srgbClr val="6600FF"/>
                </a:solidFill>
                <a:latin typeface="Times New Roman"/>
                <a:cs typeface="Times New Roman"/>
              </a:rPr>
              <a:t>joints-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vinyl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polymers and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nylon</a:t>
            </a:r>
            <a:endParaRPr sz="2400">
              <a:latin typeface="Times New Roman"/>
              <a:cs typeface="Times New Roman"/>
            </a:endParaRPr>
          </a:p>
          <a:p>
            <a:pPr marL="295910" marR="7620" indent="-283845">
              <a:lnSpc>
                <a:spcPct val="150000"/>
              </a:lnSpc>
              <a:spcBef>
                <a:spcPts val="600"/>
              </a:spcBef>
              <a:buClr>
                <a:srgbClr val="B83C68"/>
              </a:buClr>
              <a:buSzPct val="79166"/>
              <a:buFont typeface="Wingdings"/>
              <a:buChar char=""/>
              <a:tabLst>
                <a:tab pos="296545" algn="l"/>
                <a:tab pos="1207135" algn="l"/>
                <a:tab pos="2271395" algn="l"/>
                <a:tab pos="3892550" algn="l"/>
                <a:tab pos="4694555" algn="l"/>
                <a:tab pos="5601335" algn="l"/>
                <a:tab pos="6936740" algn="l"/>
              </a:tabLst>
            </a:pPr>
            <a:r>
              <a:rPr sz="2400" b="1" dirty="0">
                <a:solidFill>
                  <a:srgbClr val="990000"/>
                </a:solidFill>
                <a:latin typeface="Times New Roman"/>
                <a:cs typeface="Times New Roman"/>
              </a:rPr>
              <a:t>Knee	join</a:t>
            </a:r>
            <a:r>
              <a:rPr sz="2400" b="1" spc="-15" dirty="0">
                <a:solidFill>
                  <a:srgbClr val="990000"/>
                </a:solidFill>
                <a:latin typeface="Times New Roman"/>
                <a:cs typeface="Times New Roman"/>
              </a:rPr>
              <a:t>t</a:t>
            </a:r>
            <a:r>
              <a:rPr sz="2400" b="1" spc="-5" dirty="0">
                <a:solidFill>
                  <a:srgbClr val="990000"/>
                </a:solidFill>
                <a:latin typeface="Times New Roman"/>
                <a:cs typeface="Times New Roman"/>
              </a:rPr>
              <a:t>s</a:t>
            </a:r>
            <a:r>
              <a:rPr sz="2400" b="1" dirty="0">
                <a:solidFill>
                  <a:srgbClr val="990000"/>
                </a:solidFill>
                <a:latin typeface="Times New Roman"/>
                <a:cs typeface="Times New Roman"/>
              </a:rPr>
              <a:t>-	</a:t>
            </a:r>
            <a:r>
              <a:rPr sz="2400" b="1" dirty="0">
                <a:solidFill>
                  <a:srgbClr val="00AF50"/>
                </a:solidFill>
                <a:latin typeface="Times New Roman"/>
                <a:cs typeface="Times New Roman"/>
              </a:rPr>
              <a:t>ce</a:t>
            </a:r>
            <a:r>
              <a:rPr sz="24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l</a:t>
            </a:r>
            <a:r>
              <a:rPr sz="24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lophane</a:t>
            </a:r>
            <a:r>
              <a:rPr sz="2400" b="1" dirty="0">
                <a:solidFill>
                  <a:srgbClr val="00AF50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and,</a:t>
            </a:r>
            <a:r>
              <a:rPr sz="2400" b="1" dirty="0">
                <a:solidFill>
                  <a:srgbClr val="00AF50"/>
                </a:solidFill>
                <a:latin typeface="Times New Roman"/>
                <a:cs typeface="Times New Roman"/>
              </a:rPr>
              <a:t>	mo</a:t>
            </a:r>
            <a:r>
              <a:rPr sz="2400" b="1" spc="-45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400" b="1" dirty="0">
                <a:solidFill>
                  <a:srgbClr val="00AF50"/>
                </a:solidFill>
                <a:latin typeface="Times New Roman"/>
                <a:cs typeface="Times New Roman"/>
              </a:rPr>
              <a:t>e	</a:t>
            </a:r>
            <a:r>
              <a:rPr sz="2400" b="1" spc="-60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400" b="1" dirty="0">
                <a:solidFill>
                  <a:srgbClr val="00AF50"/>
                </a:solidFill>
                <a:latin typeface="Times New Roman"/>
                <a:cs typeface="Times New Roman"/>
              </a:rPr>
              <a:t>ec</a:t>
            </a:r>
            <a:r>
              <a:rPr sz="2400" b="1" spc="-20" dirty="0">
                <a:solidFill>
                  <a:srgbClr val="00AF50"/>
                </a:solidFill>
                <a:latin typeface="Times New Roman"/>
                <a:cs typeface="Times New Roman"/>
              </a:rPr>
              <a:t>e</a:t>
            </a:r>
            <a:r>
              <a:rPr sz="24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ntl</a:t>
            </a:r>
            <a:r>
              <a:rPr sz="2400" b="1" spc="-125" dirty="0">
                <a:solidFill>
                  <a:srgbClr val="00AF50"/>
                </a:solidFill>
                <a:latin typeface="Times New Roman"/>
                <a:cs typeface="Times New Roman"/>
              </a:rPr>
              <a:t>y</a:t>
            </a:r>
            <a:r>
              <a:rPr sz="2400" b="1" dirty="0">
                <a:solidFill>
                  <a:srgbClr val="00AF50"/>
                </a:solidFill>
                <a:latin typeface="Times New Roman"/>
                <a:cs typeface="Times New Roman"/>
              </a:rPr>
              <a:t>,	</a:t>
            </a:r>
            <a:r>
              <a:rPr sz="24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s</a:t>
            </a:r>
            <a:r>
              <a:rPr sz="2400" b="1" dirty="0">
                <a:solidFill>
                  <a:srgbClr val="00AF50"/>
                </a:solidFill>
                <a:latin typeface="Times New Roman"/>
                <a:cs typeface="Times New Roman"/>
              </a:rPr>
              <a:t>il</a:t>
            </a:r>
            <a:r>
              <a:rPr sz="24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i</a:t>
            </a:r>
            <a:r>
              <a:rPr sz="2400" b="1" dirty="0">
                <a:solidFill>
                  <a:srgbClr val="00AF50"/>
                </a:solidFill>
                <a:latin typeface="Times New Roman"/>
                <a:cs typeface="Times New Roman"/>
              </a:rPr>
              <a:t>c</a:t>
            </a:r>
            <a:r>
              <a:rPr sz="24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o</a:t>
            </a:r>
            <a:r>
              <a:rPr sz="24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ne  rubber</a:t>
            </a:r>
            <a:endParaRPr sz="240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spcBef>
                <a:spcPts val="2039"/>
              </a:spcBef>
              <a:buClr>
                <a:srgbClr val="B83C68"/>
              </a:buClr>
              <a:buSzPct val="79166"/>
              <a:buFont typeface="Wingdings"/>
              <a:buChar char=""/>
              <a:tabLst>
                <a:tab pos="296545" algn="l"/>
                <a:tab pos="1997075" algn="l"/>
                <a:tab pos="610616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Poly(methyl	methacrylate)  </a:t>
            </a:r>
            <a:r>
              <a:rPr sz="2400" b="1" dirty="0">
                <a:latin typeface="Times New Roman"/>
                <a:cs typeface="Times New Roman"/>
              </a:rPr>
              <a:t>is</a:t>
            </a:r>
            <a:r>
              <a:rPr sz="2400" b="1" spc="229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the</a:t>
            </a:r>
            <a:r>
              <a:rPr sz="2400" b="1" spc="40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principal	polymer</a:t>
            </a:r>
            <a:r>
              <a:rPr sz="2400" b="1" spc="28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used</a:t>
            </a:r>
            <a:endParaRPr sz="2400">
              <a:latin typeface="Times New Roman"/>
              <a:cs typeface="Times New Roman"/>
            </a:endParaRPr>
          </a:p>
          <a:p>
            <a:pPr marL="295910">
              <a:lnSpc>
                <a:spcPct val="100000"/>
              </a:lnSpc>
              <a:spcBef>
                <a:spcPts val="1440"/>
              </a:spcBef>
            </a:pPr>
            <a:r>
              <a:rPr sz="2400" b="1" spc="-5" dirty="0">
                <a:latin typeface="Times New Roman"/>
                <a:cs typeface="Times New Roman"/>
              </a:rPr>
              <a:t>both </a:t>
            </a:r>
            <a:r>
              <a:rPr sz="2400" b="1" dirty="0">
                <a:latin typeface="Times New Roman"/>
                <a:cs typeface="Times New Roman"/>
              </a:rPr>
              <a:t>for acrylic teeth </a:t>
            </a:r>
            <a:r>
              <a:rPr sz="2400" b="1" spc="-5" dirty="0">
                <a:latin typeface="Times New Roman"/>
                <a:cs typeface="Times New Roman"/>
              </a:rPr>
              <a:t>and </a:t>
            </a:r>
            <a:r>
              <a:rPr sz="2400" b="1" dirty="0">
                <a:latin typeface="Times New Roman"/>
                <a:cs typeface="Times New Roman"/>
              </a:rPr>
              <a:t>for </a:t>
            </a:r>
            <a:r>
              <a:rPr sz="2400" b="1" spc="-5" dirty="0">
                <a:latin typeface="Times New Roman"/>
                <a:cs typeface="Times New Roman"/>
              </a:rPr>
              <a:t>the base</a:t>
            </a:r>
            <a:r>
              <a:rPr sz="2400" b="1" spc="-1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material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001000" y="457263"/>
            <a:ext cx="1142999" cy="760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95380" y="228600"/>
            <a:ext cx="9147810" cy="6861175"/>
            <a:chOff x="-3680" y="0"/>
            <a:chExt cx="9147810" cy="6861175"/>
          </a:xfrm>
        </p:grpSpPr>
        <p:sp>
          <p:nvSpPr>
            <p:cNvPr id="3" name="object 3"/>
            <p:cNvSpPr/>
            <p:nvPr/>
          </p:nvSpPr>
          <p:spPr>
            <a:xfrm>
              <a:off x="1219200" y="1676400"/>
              <a:ext cx="7620000" cy="48006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19200" y="1676400"/>
              <a:ext cx="7620000" cy="4800600"/>
            </a:xfrm>
            <a:custGeom>
              <a:avLst/>
              <a:gdLst/>
              <a:ahLst/>
              <a:cxnLst/>
              <a:rect l="l" t="t" r="r" b="b"/>
              <a:pathLst>
                <a:path w="7620000" h="4800600">
                  <a:moveTo>
                    <a:pt x="0" y="4800600"/>
                  </a:moveTo>
                  <a:lnTo>
                    <a:pt x="7620000" y="4800600"/>
                  </a:lnTo>
                  <a:lnTo>
                    <a:pt x="7620000" y="0"/>
                  </a:lnTo>
                  <a:lnTo>
                    <a:pt x="0" y="0"/>
                  </a:lnTo>
                  <a:lnTo>
                    <a:pt x="0" y="4800600"/>
                  </a:lnTo>
                  <a:close/>
                </a:path>
              </a:pathLst>
            </a:custGeom>
            <a:ln w="12700">
              <a:solidFill>
                <a:srgbClr val="99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26819" y="1851660"/>
              <a:ext cx="483107" cy="4998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46275" y="1720595"/>
              <a:ext cx="2179320" cy="63550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60776" y="1720595"/>
              <a:ext cx="2206752" cy="63550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902707" y="1720595"/>
              <a:ext cx="655320" cy="63550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093207" y="1719072"/>
              <a:ext cx="789432" cy="63703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582412" y="1720595"/>
              <a:ext cx="3232404" cy="63550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26819" y="3863340"/>
              <a:ext cx="483107" cy="4998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46275" y="3732276"/>
              <a:ext cx="1239012" cy="63550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220467" y="3732276"/>
              <a:ext cx="574548" cy="63550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330195" y="3732276"/>
              <a:ext cx="3194304" cy="63550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59680" y="3730752"/>
              <a:ext cx="789431" cy="63703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631180" y="3732276"/>
              <a:ext cx="3125724" cy="63550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26819" y="5875020"/>
              <a:ext cx="483107" cy="4998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46275" y="5743955"/>
              <a:ext cx="1842516" cy="63550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983992" y="5742432"/>
              <a:ext cx="789432" cy="63703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400043" y="5743955"/>
              <a:ext cx="2883407" cy="63550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406016" y="2013330"/>
              <a:ext cx="119887" cy="12001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672717" y="1929892"/>
              <a:ext cx="1641729" cy="31927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387217" y="1929892"/>
              <a:ext cx="1851279" cy="31927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351272" y="1929638"/>
              <a:ext cx="268605" cy="239395"/>
            </a:xfrm>
            <a:custGeom>
              <a:avLst/>
              <a:gdLst/>
              <a:ahLst/>
              <a:cxnLst/>
              <a:rect l="l" t="t" r="r" b="b"/>
              <a:pathLst>
                <a:path w="268604" h="239394">
                  <a:moveTo>
                    <a:pt x="148716" y="0"/>
                  </a:moveTo>
                  <a:lnTo>
                    <a:pt x="103758" y="0"/>
                  </a:lnTo>
                  <a:lnTo>
                    <a:pt x="207263" y="103504"/>
                  </a:lnTo>
                  <a:lnTo>
                    <a:pt x="0" y="103504"/>
                  </a:lnTo>
                  <a:lnTo>
                    <a:pt x="0" y="135509"/>
                  </a:lnTo>
                  <a:lnTo>
                    <a:pt x="207263" y="135509"/>
                  </a:lnTo>
                  <a:lnTo>
                    <a:pt x="103758" y="239013"/>
                  </a:lnTo>
                  <a:lnTo>
                    <a:pt x="148716" y="239013"/>
                  </a:lnTo>
                  <a:lnTo>
                    <a:pt x="268224" y="119507"/>
                  </a:lnTo>
                  <a:lnTo>
                    <a:pt x="1487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351272" y="1929638"/>
              <a:ext cx="268605" cy="239395"/>
            </a:xfrm>
            <a:custGeom>
              <a:avLst/>
              <a:gdLst/>
              <a:ahLst/>
              <a:cxnLst/>
              <a:rect l="l" t="t" r="r" b="b"/>
              <a:pathLst>
                <a:path w="268604" h="239394">
                  <a:moveTo>
                    <a:pt x="103758" y="0"/>
                  </a:moveTo>
                  <a:lnTo>
                    <a:pt x="148716" y="0"/>
                  </a:lnTo>
                  <a:lnTo>
                    <a:pt x="268224" y="119507"/>
                  </a:lnTo>
                  <a:lnTo>
                    <a:pt x="148716" y="239013"/>
                  </a:lnTo>
                  <a:lnTo>
                    <a:pt x="103758" y="239013"/>
                  </a:lnTo>
                  <a:lnTo>
                    <a:pt x="207263" y="135509"/>
                  </a:lnTo>
                  <a:lnTo>
                    <a:pt x="0" y="135509"/>
                  </a:lnTo>
                  <a:lnTo>
                    <a:pt x="0" y="103504"/>
                  </a:lnTo>
                  <a:lnTo>
                    <a:pt x="207263" y="103504"/>
                  </a:lnTo>
                  <a:lnTo>
                    <a:pt x="103758" y="0"/>
                  </a:lnTo>
                  <a:close/>
                </a:path>
              </a:pathLst>
            </a:custGeom>
            <a:ln w="1828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809106" y="1929892"/>
              <a:ext cx="2769235" cy="25285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406016" y="4025010"/>
              <a:ext cx="119887" cy="12001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671573" y="3941571"/>
              <a:ext cx="3053842" cy="31927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317743" y="3941317"/>
              <a:ext cx="268605" cy="239395"/>
            </a:xfrm>
            <a:custGeom>
              <a:avLst/>
              <a:gdLst/>
              <a:ahLst/>
              <a:cxnLst/>
              <a:rect l="l" t="t" r="r" b="b"/>
              <a:pathLst>
                <a:path w="268604" h="239395">
                  <a:moveTo>
                    <a:pt x="148716" y="0"/>
                  </a:moveTo>
                  <a:lnTo>
                    <a:pt x="103758" y="0"/>
                  </a:lnTo>
                  <a:lnTo>
                    <a:pt x="207263" y="103504"/>
                  </a:lnTo>
                  <a:lnTo>
                    <a:pt x="0" y="103504"/>
                  </a:lnTo>
                  <a:lnTo>
                    <a:pt x="0" y="135508"/>
                  </a:lnTo>
                  <a:lnTo>
                    <a:pt x="207263" y="135508"/>
                  </a:lnTo>
                  <a:lnTo>
                    <a:pt x="103758" y="239013"/>
                  </a:lnTo>
                  <a:lnTo>
                    <a:pt x="148716" y="239013"/>
                  </a:lnTo>
                  <a:lnTo>
                    <a:pt x="268223" y="119506"/>
                  </a:lnTo>
                  <a:lnTo>
                    <a:pt x="1487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317743" y="3941317"/>
              <a:ext cx="268605" cy="239395"/>
            </a:xfrm>
            <a:custGeom>
              <a:avLst/>
              <a:gdLst/>
              <a:ahLst/>
              <a:cxnLst/>
              <a:rect l="l" t="t" r="r" b="b"/>
              <a:pathLst>
                <a:path w="268604" h="239395">
                  <a:moveTo>
                    <a:pt x="103758" y="0"/>
                  </a:moveTo>
                  <a:lnTo>
                    <a:pt x="148716" y="0"/>
                  </a:lnTo>
                  <a:lnTo>
                    <a:pt x="268223" y="119506"/>
                  </a:lnTo>
                  <a:lnTo>
                    <a:pt x="148716" y="239013"/>
                  </a:lnTo>
                  <a:lnTo>
                    <a:pt x="103758" y="239013"/>
                  </a:lnTo>
                  <a:lnTo>
                    <a:pt x="207263" y="135508"/>
                  </a:lnTo>
                  <a:lnTo>
                    <a:pt x="0" y="135508"/>
                  </a:lnTo>
                  <a:lnTo>
                    <a:pt x="0" y="103504"/>
                  </a:lnTo>
                  <a:lnTo>
                    <a:pt x="207263" y="103504"/>
                  </a:lnTo>
                  <a:lnTo>
                    <a:pt x="103758" y="0"/>
                  </a:lnTo>
                  <a:close/>
                </a:path>
              </a:pathLst>
            </a:custGeom>
            <a:ln w="1828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872861" y="3941826"/>
              <a:ext cx="2647569" cy="252603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406016" y="6036754"/>
              <a:ext cx="119887" cy="119989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672970" y="5953239"/>
              <a:ext cx="1379347" cy="31929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242055" y="5953023"/>
              <a:ext cx="268605" cy="239395"/>
            </a:xfrm>
            <a:custGeom>
              <a:avLst/>
              <a:gdLst/>
              <a:ahLst/>
              <a:cxnLst/>
              <a:rect l="l" t="t" r="r" b="b"/>
              <a:pathLst>
                <a:path w="268604" h="239395">
                  <a:moveTo>
                    <a:pt x="148717" y="0"/>
                  </a:moveTo>
                  <a:lnTo>
                    <a:pt x="103758" y="0"/>
                  </a:lnTo>
                  <a:lnTo>
                    <a:pt x="207264" y="103504"/>
                  </a:lnTo>
                  <a:lnTo>
                    <a:pt x="0" y="103504"/>
                  </a:lnTo>
                  <a:lnTo>
                    <a:pt x="0" y="135483"/>
                  </a:lnTo>
                  <a:lnTo>
                    <a:pt x="207264" y="135483"/>
                  </a:lnTo>
                  <a:lnTo>
                    <a:pt x="103758" y="238988"/>
                  </a:lnTo>
                  <a:lnTo>
                    <a:pt x="148717" y="238988"/>
                  </a:lnTo>
                  <a:lnTo>
                    <a:pt x="268223" y="119494"/>
                  </a:lnTo>
                  <a:lnTo>
                    <a:pt x="1487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242055" y="5953023"/>
              <a:ext cx="268605" cy="239395"/>
            </a:xfrm>
            <a:custGeom>
              <a:avLst/>
              <a:gdLst/>
              <a:ahLst/>
              <a:cxnLst/>
              <a:rect l="l" t="t" r="r" b="b"/>
              <a:pathLst>
                <a:path w="268604" h="239395">
                  <a:moveTo>
                    <a:pt x="103758" y="0"/>
                  </a:moveTo>
                  <a:lnTo>
                    <a:pt x="148717" y="0"/>
                  </a:lnTo>
                  <a:lnTo>
                    <a:pt x="268223" y="119494"/>
                  </a:lnTo>
                  <a:lnTo>
                    <a:pt x="148717" y="238988"/>
                  </a:lnTo>
                  <a:lnTo>
                    <a:pt x="103758" y="238988"/>
                  </a:lnTo>
                  <a:lnTo>
                    <a:pt x="207264" y="135483"/>
                  </a:lnTo>
                  <a:lnTo>
                    <a:pt x="0" y="135483"/>
                  </a:lnTo>
                  <a:lnTo>
                    <a:pt x="0" y="103504"/>
                  </a:lnTo>
                  <a:lnTo>
                    <a:pt x="207264" y="103504"/>
                  </a:lnTo>
                  <a:lnTo>
                    <a:pt x="103758" y="0"/>
                  </a:lnTo>
                  <a:close/>
                </a:path>
              </a:pathLst>
            </a:custGeom>
            <a:ln w="1828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629279" y="5953239"/>
              <a:ext cx="2333879" cy="252437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8420054" y="541397"/>
            <a:ext cx="225425" cy="562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65"/>
              </a:lnSpc>
            </a:pPr>
            <a:r>
              <a:rPr sz="4000" b="1" spc="-5" dirty="0">
                <a:solidFill>
                  <a:srgbClr val="990000"/>
                </a:solidFill>
                <a:latin typeface="Times New Roman"/>
                <a:cs typeface="Times New Roman"/>
              </a:rPr>
              <a:t>r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581548" y="541224"/>
            <a:ext cx="7886700" cy="102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Contact Lenses And</a:t>
            </a:r>
            <a:r>
              <a:rPr spc="-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Intraocula</a:t>
            </a:r>
          </a:p>
          <a:p>
            <a:pPr marL="218440" algn="ctr">
              <a:lnSpc>
                <a:spcPct val="100000"/>
              </a:lnSpc>
            </a:pP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Lenses</a:t>
            </a:r>
          </a:p>
        </p:txBody>
      </p:sp>
      <p:sp>
        <p:nvSpPr>
          <p:cNvPr id="40" name="object 40"/>
          <p:cNvSpPr txBox="1">
            <a:spLocks noGrp="1"/>
          </p:cNvSpPr>
          <p:nvPr>
            <p:ph type="sldNum" sz="quarter" idx="12"/>
          </p:nvPr>
        </p:nvSpPr>
        <p:spPr>
          <a:xfrm>
            <a:off x="6995030" y="6584951"/>
            <a:ext cx="2057400" cy="365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31</a:t>
            </a:fld>
            <a:endParaRPr spc="-5" dirty="0"/>
          </a:p>
        </p:txBody>
      </p:sp>
      <p:sp>
        <p:nvSpPr>
          <p:cNvPr id="39" name="object 39"/>
          <p:cNvSpPr/>
          <p:nvPr/>
        </p:nvSpPr>
        <p:spPr>
          <a:xfrm>
            <a:off x="8538080" y="685863"/>
            <a:ext cx="1142999" cy="76041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5379" y="6189166"/>
            <a:ext cx="70345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AF50"/>
                </a:solidFill>
                <a:latin typeface="Times New Roman"/>
                <a:cs typeface="Times New Roman"/>
              </a:rPr>
              <a:t>clotting-polycarbonate 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or </a:t>
            </a:r>
            <a:r>
              <a:rPr sz="2800" spc="-5" dirty="0">
                <a:solidFill>
                  <a:srgbClr val="00AF50"/>
                </a:solidFill>
                <a:latin typeface="Times New Roman"/>
                <a:cs typeface="Times New Roman"/>
              </a:rPr>
              <a:t>cellulose acetate</a:t>
            </a:r>
            <a:r>
              <a:rPr sz="2800" spc="-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fibers.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9644" y="479501"/>
            <a:ext cx="622363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Artificial </a:t>
            </a:r>
            <a:r>
              <a:rPr sz="3200" spc="-5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Kidney </a:t>
            </a:r>
            <a:r>
              <a:rPr sz="32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3200" spc="-265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Hemodialysis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2790" y="993851"/>
            <a:ext cx="7839709" cy="488632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393315">
              <a:lnSpc>
                <a:spcPct val="100000"/>
              </a:lnSpc>
              <a:spcBef>
                <a:spcPts val="345"/>
              </a:spcBef>
            </a:pPr>
            <a:r>
              <a:rPr sz="3200" b="1" dirty="0">
                <a:solidFill>
                  <a:srgbClr val="660066"/>
                </a:solidFill>
                <a:latin typeface="Times New Roman"/>
                <a:cs typeface="Times New Roman"/>
              </a:rPr>
              <a:t>Materials</a:t>
            </a:r>
            <a:endParaRPr sz="3200" dirty="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spcBef>
                <a:spcPts val="209"/>
              </a:spcBef>
              <a:buClr>
                <a:srgbClr val="B83C68"/>
              </a:buClr>
              <a:buSzPct val="80357"/>
              <a:buFont typeface="Arial"/>
              <a:buChar char="•"/>
              <a:tabLst>
                <a:tab pos="295910" algn="l"/>
                <a:tab pos="296545" algn="l"/>
              </a:tabLst>
            </a:pPr>
            <a:r>
              <a:rPr sz="2800" spc="-5" dirty="0">
                <a:latin typeface="Times New Roman"/>
                <a:cs typeface="Times New Roman"/>
              </a:rPr>
              <a:t>The function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5" dirty="0">
                <a:latin typeface="Times New Roman"/>
                <a:cs typeface="Times New Roman"/>
              </a:rPr>
              <a:t>a kidney is </a:t>
            </a:r>
            <a:r>
              <a:rPr sz="2800" spc="-10" dirty="0">
                <a:latin typeface="Times New Roman"/>
                <a:cs typeface="Times New Roman"/>
              </a:rPr>
              <a:t>to </a:t>
            </a:r>
            <a:r>
              <a:rPr sz="2800" spc="-5" dirty="0">
                <a:latin typeface="Times New Roman"/>
                <a:cs typeface="Times New Roman"/>
              </a:rPr>
              <a:t>remove </a:t>
            </a:r>
            <a:r>
              <a:rPr sz="2800" spc="-5" dirty="0">
                <a:solidFill>
                  <a:srgbClr val="E26305"/>
                </a:solidFill>
                <a:latin typeface="Times New Roman"/>
                <a:cs typeface="Times New Roman"/>
              </a:rPr>
              <a:t>low</a:t>
            </a:r>
            <a:r>
              <a:rPr sz="2800" spc="350" dirty="0">
                <a:solidFill>
                  <a:srgbClr val="E26305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E26305"/>
                </a:solidFill>
                <a:latin typeface="Times New Roman"/>
                <a:cs typeface="Times New Roman"/>
              </a:rPr>
              <a:t>molecular</a:t>
            </a:r>
            <a:endParaRPr sz="2800" dirty="0">
              <a:latin typeface="Times New Roman"/>
              <a:cs typeface="Times New Roman"/>
            </a:endParaRPr>
          </a:p>
          <a:p>
            <a:pPr marL="295910">
              <a:lnSpc>
                <a:spcPct val="100000"/>
              </a:lnSpc>
              <a:spcBef>
                <a:spcPts val="1345"/>
              </a:spcBef>
            </a:pPr>
            <a:r>
              <a:rPr sz="2800" spc="-5" dirty="0">
                <a:solidFill>
                  <a:srgbClr val="E26305"/>
                </a:solidFill>
                <a:latin typeface="Times New Roman"/>
                <a:cs typeface="Times New Roman"/>
              </a:rPr>
              <a:t>weight waste </a:t>
            </a:r>
            <a:r>
              <a:rPr sz="2800" dirty="0">
                <a:solidFill>
                  <a:srgbClr val="E26305"/>
                </a:solidFill>
                <a:latin typeface="Times New Roman"/>
                <a:cs typeface="Times New Roman"/>
              </a:rPr>
              <a:t>products </a:t>
            </a:r>
            <a:r>
              <a:rPr sz="2800" spc="-5" dirty="0">
                <a:solidFill>
                  <a:srgbClr val="E26305"/>
                </a:solidFill>
                <a:latin typeface="Times New Roman"/>
                <a:cs typeface="Times New Roman"/>
              </a:rPr>
              <a:t>from the</a:t>
            </a:r>
            <a:r>
              <a:rPr sz="2800" spc="-20" dirty="0">
                <a:solidFill>
                  <a:srgbClr val="E26305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E26305"/>
                </a:solidFill>
                <a:latin typeface="Times New Roman"/>
                <a:cs typeface="Times New Roman"/>
              </a:rPr>
              <a:t>bloodstream</a:t>
            </a:r>
            <a:r>
              <a:rPr sz="2800" spc="-5" dirty="0">
                <a:latin typeface="Times New Roman"/>
                <a:cs typeface="Times New Roman"/>
              </a:rPr>
              <a:t>.</a:t>
            </a:r>
            <a:endParaRPr sz="2800" dirty="0">
              <a:latin typeface="Times New Roman"/>
              <a:cs typeface="Times New Roman"/>
            </a:endParaRPr>
          </a:p>
          <a:p>
            <a:pPr marL="295910" marR="5080" indent="-283845" algn="just">
              <a:lnSpc>
                <a:spcPct val="140000"/>
              </a:lnSpc>
              <a:spcBef>
                <a:spcPts val="600"/>
              </a:spcBef>
              <a:buClr>
                <a:srgbClr val="B83C68"/>
              </a:buClr>
              <a:buSzPct val="80357"/>
              <a:buFont typeface="Arial"/>
              <a:buChar char="•"/>
              <a:tabLst>
                <a:tab pos="296545" algn="l"/>
              </a:tabLst>
            </a:pPr>
            <a:r>
              <a:rPr sz="2800" spc="-5" dirty="0">
                <a:latin typeface="Times New Roman"/>
                <a:cs typeface="Times New Roman"/>
              </a:rPr>
              <a:t>Artificial kidneys </a:t>
            </a:r>
            <a:r>
              <a:rPr sz="2800" spc="-10" dirty="0">
                <a:latin typeface="Times New Roman"/>
                <a:cs typeface="Times New Roman"/>
              </a:rPr>
              <a:t>have </a:t>
            </a:r>
            <a:r>
              <a:rPr sz="2800" spc="-5" dirty="0">
                <a:latin typeface="Times New Roman"/>
                <a:cs typeface="Times New Roman"/>
              </a:rPr>
              <a:t>function </a:t>
            </a:r>
            <a:r>
              <a:rPr sz="2800" dirty="0">
                <a:latin typeface="Times New Roman"/>
                <a:cs typeface="Times New Roman"/>
              </a:rPr>
              <a:t>by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passage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the  blood </a:t>
            </a:r>
            <a:r>
              <a:rPr sz="2800" spc="-10" dirty="0">
                <a:solidFill>
                  <a:srgbClr val="FF0000"/>
                </a:solidFill>
                <a:latin typeface="Times New Roman"/>
                <a:cs typeface="Times New Roman"/>
              </a:rPr>
              <a:t>between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walls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a dialysis </a:t>
            </a:r>
            <a:r>
              <a:rPr sz="2800" spc="-10" dirty="0">
                <a:solidFill>
                  <a:srgbClr val="FF0000"/>
                </a:solidFill>
                <a:latin typeface="Times New Roman"/>
                <a:cs typeface="Times New Roman"/>
              </a:rPr>
              <a:t>cell </a:t>
            </a:r>
            <a:r>
              <a:rPr sz="2800" spc="-5" dirty="0">
                <a:latin typeface="Times New Roman"/>
                <a:cs typeface="Times New Roman"/>
              </a:rPr>
              <a:t>which is  </a:t>
            </a:r>
            <a:r>
              <a:rPr sz="2800" spc="-10" dirty="0">
                <a:latin typeface="Times New Roman"/>
                <a:cs typeface="Times New Roman"/>
              </a:rPr>
              <a:t>immersed </a:t>
            </a:r>
            <a:r>
              <a:rPr sz="2800" spc="-5" dirty="0">
                <a:latin typeface="Times New Roman"/>
                <a:cs typeface="Times New Roman"/>
              </a:rPr>
              <a:t>in a circulating</a:t>
            </a:r>
            <a:r>
              <a:rPr sz="2800" dirty="0">
                <a:latin typeface="Times New Roman"/>
                <a:cs typeface="Times New Roman"/>
              </a:rPr>
              <a:t> fluid.</a:t>
            </a:r>
          </a:p>
          <a:p>
            <a:pPr marL="295910" indent="-283845" algn="just">
              <a:lnSpc>
                <a:spcPct val="100000"/>
              </a:lnSpc>
              <a:spcBef>
                <a:spcPts val="2195"/>
              </a:spcBef>
              <a:buClr>
                <a:srgbClr val="B83C68"/>
              </a:buClr>
              <a:buSzPct val="80357"/>
              <a:buFont typeface="Arial"/>
              <a:buChar char="•"/>
              <a:tabLst>
                <a:tab pos="296545" algn="l"/>
              </a:tabLst>
            </a:pPr>
            <a:r>
              <a:rPr sz="2800" spc="-5" dirty="0">
                <a:solidFill>
                  <a:srgbClr val="6600FF"/>
                </a:solidFill>
                <a:latin typeface="Times New Roman"/>
                <a:cs typeface="Times New Roman"/>
              </a:rPr>
              <a:t>Cellophane</a:t>
            </a:r>
            <a:r>
              <a:rPr sz="2800" spc="-5" dirty="0">
                <a:solidFill>
                  <a:srgbClr val="FF66FF"/>
                </a:solidFill>
                <a:latin typeface="Times New Roman"/>
                <a:cs typeface="Times New Roman"/>
              </a:rPr>
              <a:t>- </a:t>
            </a:r>
            <a:r>
              <a:rPr sz="2800" spc="-10" dirty="0">
                <a:solidFill>
                  <a:srgbClr val="0033CC"/>
                </a:solidFill>
                <a:latin typeface="Times New Roman"/>
                <a:cs typeface="Times New Roman"/>
              </a:rPr>
              <a:t>Semipermeable </a:t>
            </a:r>
            <a:r>
              <a:rPr sz="2800" spc="-5" dirty="0">
                <a:solidFill>
                  <a:srgbClr val="0033CC"/>
                </a:solidFill>
                <a:latin typeface="Times New Roman"/>
                <a:cs typeface="Times New Roman"/>
              </a:rPr>
              <a:t>dialysis</a:t>
            </a:r>
            <a:r>
              <a:rPr sz="2800" spc="15" dirty="0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33CC"/>
                </a:solidFill>
                <a:latin typeface="Times New Roman"/>
                <a:cs typeface="Times New Roman"/>
              </a:rPr>
              <a:t>membranes</a:t>
            </a:r>
            <a:endParaRPr sz="2800" dirty="0">
              <a:latin typeface="Times New Roman"/>
              <a:cs typeface="Times New Roman"/>
            </a:endParaRPr>
          </a:p>
          <a:p>
            <a:pPr marL="295910" indent="-283845" algn="just">
              <a:lnSpc>
                <a:spcPct val="100000"/>
              </a:lnSpc>
              <a:spcBef>
                <a:spcPts val="2285"/>
              </a:spcBef>
              <a:buClr>
                <a:srgbClr val="B83C68"/>
              </a:buClr>
              <a:buSzPct val="80357"/>
              <a:buFont typeface="Arial"/>
              <a:buChar char="•"/>
              <a:tabLst>
                <a:tab pos="296545" algn="l"/>
              </a:tabLst>
            </a:pPr>
            <a:r>
              <a:rPr sz="2800" spc="-5" dirty="0">
                <a:latin typeface="Times New Roman"/>
                <a:cs typeface="Times New Roman"/>
              </a:rPr>
              <a:t>The polymer is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"heparinized" </a:t>
            </a:r>
            <a:r>
              <a:rPr sz="2800" spc="-5" dirty="0">
                <a:latin typeface="Times New Roman"/>
                <a:cs typeface="Times New Roman"/>
              </a:rPr>
              <a:t>to prevent</a:t>
            </a:r>
            <a:r>
              <a:rPr sz="2800" spc="3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blood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001000" y="381063"/>
            <a:ext cx="1142999" cy="760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744839" y="6537147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B8A4AD"/>
                </a:solidFill>
                <a:latin typeface="Arial"/>
                <a:cs typeface="Arial"/>
              </a:rPr>
              <a:t>32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96389" y="1408601"/>
            <a:ext cx="7260590" cy="1135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5910" marR="5080" indent="-283845">
              <a:lnSpc>
                <a:spcPct val="140100"/>
              </a:lnSpc>
              <a:spcBef>
                <a:spcPts val="95"/>
              </a:spcBef>
              <a:buClr>
                <a:srgbClr val="B83C68"/>
              </a:buClr>
              <a:buSzPct val="78846"/>
              <a:buFont typeface="Wingdings"/>
              <a:buChar char=""/>
              <a:tabLst>
                <a:tab pos="296545" algn="l"/>
                <a:tab pos="968375" algn="l"/>
                <a:tab pos="1475740" algn="l"/>
                <a:tab pos="1527175" algn="l"/>
                <a:tab pos="1852295" algn="l"/>
                <a:tab pos="2344420" algn="l"/>
                <a:tab pos="2743835" algn="l"/>
                <a:tab pos="2813685" algn="l"/>
                <a:tab pos="3353435" algn="l"/>
                <a:tab pos="3562350" algn="l"/>
                <a:tab pos="4150360" algn="l"/>
                <a:tab pos="4912360" algn="l"/>
                <a:tab pos="5401945" algn="l"/>
                <a:tab pos="5644515" algn="l"/>
                <a:tab pos="6769100" algn="l"/>
                <a:tab pos="6842125" algn="l"/>
              </a:tabLst>
            </a:pPr>
            <a:r>
              <a:rPr sz="2600" dirty="0">
                <a:solidFill>
                  <a:srgbClr val="A40020"/>
                </a:solidFill>
                <a:latin typeface="Times New Roman"/>
                <a:cs typeface="Times New Roman"/>
              </a:rPr>
              <a:t>S</a:t>
            </a:r>
            <a:r>
              <a:rPr sz="2600" spc="5" dirty="0">
                <a:solidFill>
                  <a:srgbClr val="A40020"/>
                </a:solidFill>
                <a:latin typeface="Times New Roman"/>
                <a:cs typeface="Times New Roman"/>
              </a:rPr>
              <a:t>u</a:t>
            </a:r>
            <a:r>
              <a:rPr sz="2600" spc="-65" dirty="0">
                <a:solidFill>
                  <a:srgbClr val="A40020"/>
                </a:solidFill>
                <a:latin typeface="Times New Roman"/>
                <a:cs typeface="Times New Roman"/>
              </a:rPr>
              <a:t>r</a:t>
            </a:r>
            <a:r>
              <a:rPr sz="2600" dirty="0">
                <a:solidFill>
                  <a:srgbClr val="A40020"/>
                </a:solidFill>
                <a:latin typeface="Times New Roman"/>
                <a:cs typeface="Times New Roman"/>
              </a:rPr>
              <a:t>gical		w</a:t>
            </a:r>
            <a:r>
              <a:rPr sz="2600" spc="5" dirty="0">
                <a:solidFill>
                  <a:srgbClr val="A40020"/>
                </a:solidFill>
                <a:latin typeface="Times New Roman"/>
                <a:cs typeface="Times New Roman"/>
              </a:rPr>
              <a:t>o</a:t>
            </a:r>
            <a:r>
              <a:rPr sz="2600" dirty="0">
                <a:solidFill>
                  <a:srgbClr val="A40020"/>
                </a:solidFill>
                <a:latin typeface="Times New Roman"/>
                <a:cs typeface="Times New Roman"/>
              </a:rPr>
              <a:t>rk	</a:t>
            </a:r>
            <a:r>
              <a:rPr sz="2600" spc="5" dirty="0">
                <a:solidFill>
                  <a:srgbClr val="A40020"/>
                </a:solidFill>
                <a:latin typeface="Times New Roman"/>
                <a:cs typeface="Times New Roman"/>
              </a:rPr>
              <a:t>o</a:t>
            </a:r>
            <a:r>
              <a:rPr sz="2600" dirty="0">
                <a:solidFill>
                  <a:srgbClr val="A40020"/>
                </a:solidFill>
                <a:latin typeface="Times New Roman"/>
                <a:cs typeface="Times New Roman"/>
              </a:rPr>
              <a:t>n		the	heart	fr</a:t>
            </a:r>
            <a:r>
              <a:rPr sz="2600" spc="-15" dirty="0">
                <a:solidFill>
                  <a:srgbClr val="A40020"/>
                </a:solidFill>
                <a:latin typeface="Times New Roman"/>
                <a:cs typeface="Times New Roman"/>
              </a:rPr>
              <a:t>e</a:t>
            </a:r>
            <a:r>
              <a:rPr sz="2600" dirty="0">
                <a:solidFill>
                  <a:srgbClr val="A40020"/>
                </a:solidFill>
                <a:latin typeface="Times New Roman"/>
                <a:cs typeface="Times New Roman"/>
              </a:rPr>
              <a:t>qu</a:t>
            </a:r>
            <a:r>
              <a:rPr sz="2600" spc="-20" dirty="0">
                <a:solidFill>
                  <a:srgbClr val="A40020"/>
                </a:solidFill>
                <a:latin typeface="Times New Roman"/>
                <a:cs typeface="Times New Roman"/>
              </a:rPr>
              <a:t>e</a:t>
            </a:r>
            <a:r>
              <a:rPr sz="2600" dirty="0">
                <a:solidFill>
                  <a:srgbClr val="A40020"/>
                </a:solidFill>
                <a:latin typeface="Times New Roman"/>
                <a:cs typeface="Times New Roman"/>
              </a:rPr>
              <a:t>ntly	re</a:t>
            </a:r>
            <a:r>
              <a:rPr sz="2600" spc="-15" dirty="0">
                <a:solidFill>
                  <a:srgbClr val="A40020"/>
                </a:solidFill>
                <a:latin typeface="Times New Roman"/>
                <a:cs typeface="Times New Roman"/>
              </a:rPr>
              <a:t>q</a:t>
            </a:r>
            <a:r>
              <a:rPr sz="2600" dirty="0">
                <a:solidFill>
                  <a:srgbClr val="A40020"/>
                </a:solidFill>
                <a:latin typeface="Times New Roman"/>
                <a:cs typeface="Times New Roman"/>
              </a:rPr>
              <a:t>u</a:t>
            </a:r>
            <a:r>
              <a:rPr sz="2600" spc="-15" dirty="0">
                <a:solidFill>
                  <a:srgbClr val="A40020"/>
                </a:solidFill>
                <a:latin typeface="Times New Roman"/>
                <a:cs typeface="Times New Roman"/>
              </a:rPr>
              <a:t>i</a:t>
            </a:r>
            <a:r>
              <a:rPr sz="2600" dirty="0">
                <a:solidFill>
                  <a:srgbClr val="A40020"/>
                </a:solidFill>
                <a:latin typeface="Times New Roman"/>
                <a:cs typeface="Times New Roman"/>
              </a:rPr>
              <a:t>res		the  use	of	a	hea</a:t>
            </a:r>
            <a:r>
              <a:rPr sz="2600" spc="-15" dirty="0">
                <a:solidFill>
                  <a:srgbClr val="A40020"/>
                </a:solidFill>
                <a:latin typeface="Times New Roman"/>
                <a:cs typeface="Times New Roman"/>
              </a:rPr>
              <a:t>r</a:t>
            </a:r>
            <a:r>
              <a:rPr sz="2600" dirty="0">
                <a:solidFill>
                  <a:srgbClr val="A40020"/>
                </a:solidFill>
                <a:latin typeface="Times New Roman"/>
                <a:cs typeface="Times New Roman"/>
              </a:rPr>
              <a:t>t	lung		</a:t>
            </a:r>
            <a:r>
              <a:rPr sz="2600" spc="-10" dirty="0">
                <a:solidFill>
                  <a:srgbClr val="A40020"/>
                </a:solidFill>
                <a:latin typeface="Times New Roman"/>
                <a:cs typeface="Times New Roman"/>
              </a:rPr>
              <a:t>m</a:t>
            </a:r>
            <a:r>
              <a:rPr sz="2600" dirty="0">
                <a:solidFill>
                  <a:srgbClr val="A40020"/>
                </a:solidFill>
                <a:latin typeface="Times New Roman"/>
                <a:cs typeface="Times New Roman"/>
              </a:rPr>
              <a:t>a</a:t>
            </a:r>
            <a:r>
              <a:rPr sz="2600" spc="-15" dirty="0">
                <a:solidFill>
                  <a:srgbClr val="A40020"/>
                </a:solidFill>
                <a:latin typeface="Times New Roman"/>
                <a:cs typeface="Times New Roman"/>
              </a:rPr>
              <a:t>c</a:t>
            </a:r>
            <a:r>
              <a:rPr sz="2600" dirty="0">
                <a:solidFill>
                  <a:srgbClr val="A40020"/>
                </a:solidFill>
                <a:latin typeface="Times New Roman"/>
                <a:cs typeface="Times New Roman"/>
              </a:rPr>
              <a:t>hine	</a:t>
            </a:r>
            <a:r>
              <a:rPr sz="2600" spc="-5" dirty="0">
                <a:solidFill>
                  <a:srgbClr val="A40020"/>
                </a:solidFill>
                <a:latin typeface="Times New Roman"/>
                <a:cs typeface="Times New Roman"/>
              </a:rPr>
              <a:t>t</a:t>
            </a:r>
            <a:r>
              <a:rPr sz="2600" dirty="0">
                <a:solidFill>
                  <a:srgbClr val="A40020"/>
                </a:solidFill>
                <a:latin typeface="Times New Roman"/>
                <a:cs typeface="Times New Roman"/>
              </a:rPr>
              <a:t>o	c</a:t>
            </a:r>
            <a:r>
              <a:rPr sz="2600" spc="-15" dirty="0">
                <a:solidFill>
                  <a:srgbClr val="A40020"/>
                </a:solidFill>
                <a:latin typeface="Times New Roman"/>
                <a:cs typeface="Times New Roman"/>
              </a:rPr>
              <a:t>i</a:t>
            </a:r>
            <a:r>
              <a:rPr sz="2600" dirty="0">
                <a:solidFill>
                  <a:srgbClr val="A40020"/>
                </a:solidFill>
                <a:latin typeface="Times New Roman"/>
                <a:cs typeface="Times New Roman"/>
              </a:rPr>
              <a:t>r</a:t>
            </a:r>
            <a:r>
              <a:rPr sz="2600" spc="-15" dirty="0">
                <a:solidFill>
                  <a:srgbClr val="A40020"/>
                </a:solidFill>
                <a:latin typeface="Times New Roman"/>
                <a:cs typeface="Times New Roman"/>
              </a:rPr>
              <a:t>c</a:t>
            </a:r>
            <a:r>
              <a:rPr sz="2600" dirty="0">
                <a:solidFill>
                  <a:srgbClr val="A40020"/>
                </a:solidFill>
                <a:latin typeface="Times New Roman"/>
                <a:cs typeface="Times New Roman"/>
              </a:rPr>
              <a:t>ula</a:t>
            </a:r>
            <a:r>
              <a:rPr sz="2600" spc="-15" dirty="0">
                <a:solidFill>
                  <a:srgbClr val="A40020"/>
                </a:solidFill>
                <a:latin typeface="Times New Roman"/>
                <a:cs typeface="Times New Roman"/>
              </a:rPr>
              <a:t>t</a:t>
            </a:r>
            <a:r>
              <a:rPr sz="2600" dirty="0">
                <a:solidFill>
                  <a:srgbClr val="A40020"/>
                </a:solidFill>
                <a:latin typeface="Times New Roman"/>
                <a:cs typeface="Times New Roman"/>
              </a:rPr>
              <a:t>e	and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41365" y="3307207"/>
            <a:ext cx="351472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894839" algn="l"/>
                <a:tab pos="2656840" algn="l"/>
              </a:tabLst>
            </a:pPr>
            <a:r>
              <a:rPr sz="2600" spc="-15" dirty="0">
                <a:solidFill>
                  <a:srgbClr val="001F5F"/>
                </a:solidFill>
                <a:latin typeface="Times New Roman"/>
                <a:cs typeface="Times New Roman"/>
              </a:rPr>
              <a:t>m</a:t>
            </a:r>
            <a:r>
              <a:rPr sz="2600" spc="5" dirty="0">
                <a:solidFill>
                  <a:srgbClr val="001F5F"/>
                </a:solidFill>
                <a:latin typeface="Times New Roman"/>
                <a:cs typeface="Times New Roman"/>
              </a:rPr>
              <a:t>e</a:t>
            </a:r>
            <a:r>
              <a:rPr sz="2600" spc="-15" dirty="0">
                <a:solidFill>
                  <a:srgbClr val="001F5F"/>
                </a:solidFill>
                <a:latin typeface="Times New Roman"/>
                <a:cs typeface="Times New Roman"/>
              </a:rPr>
              <a:t>m</a:t>
            </a:r>
            <a:r>
              <a:rPr sz="2600" dirty="0">
                <a:solidFill>
                  <a:srgbClr val="001F5F"/>
                </a:solidFill>
                <a:latin typeface="Times New Roman"/>
                <a:cs typeface="Times New Roman"/>
              </a:rPr>
              <a:t>branes	are	hi</a:t>
            </a:r>
            <a:r>
              <a:rPr sz="2600" spc="5" dirty="0">
                <a:solidFill>
                  <a:srgbClr val="001F5F"/>
                </a:solidFill>
                <a:latin typeface="Times New Roman"/>
                <a:cs typeface="Times New Roman"/>
              </a:rPr>
              <a:t>g</a:t>
            </a:r>
            <a:r>
              <a:rPr sz="2600" dirty="0">
                <a:solidFill>
                  <a:srgbClr val="001F5F"/>
                </a:solidFill>
                <a:latin typeface="Times New Roman"/>
                <a:cs typeface="Times New Roman"/>
              </a:rPr>
              <a:t>h</a:t>
            </a:r>
            <a:r>
              <a:rPr sz="2600" spc="-15" dirty="0">
                <a:solidFill>
                  <a:srgbClr val="001F5F"/>
                </a:solidFill>
                <a:latin typeface="Times New Roman"/>
                <a:cs typeface="Times New Roman"/>
              </a:rPr>
              <a:t>l</a:t>
            </a:r>
            <a:r>
              <a:rPr sz="2600" dirty="0">
                <a:solidFill>
                  <a:srgbClr val="001F5F"/>
                </a:solidFill>
                <a:latin typeface="Times New Roman"/>
                <a:cs typeface="Times New Roman"/>
              </a:rPr>
              <a:t>y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96389" y="2442184"/>
            <a:ext cx="3647440" cy="1842770"/>
          </a:xfrm>
          <a:prstGeom prst="rect">
            <a:avLst/>
          </a:prstGeom>
        </p:spPr>
        <p:txBody>
          <a:bodyPr vert="horz" wrap="square" lIns="0" tIns="247015" rIns="0" bIns="0" rtlCol="0">
            <a:spAutoFit/>
          </a:bodyPr>
          <a:lstStyle/>
          <a:p>
            <a:pPr marL="295910">
              <a:lnSpc>
                <a:spcPct val="100000"/>
              </a:lnSpc>
              <a:spcBef>
                <a:spcPts val="1945"/>
              </a:spcBef>
            </a:pPr>
            <a:r>
              <a:rPr sz="2600" dirty="0">
                <a:solidFill>
                  <a:srgbClr val="A40020"/>
                </a:solidFill>
                <a:latin typeface="Times New Roman"/>
                <a:cs typeface="Times New Roman"/>
              </a:rPr>
              <a:t>oxygenate the</a:t>
            </a:r>
            <a:r>
              <a:rPr sz="2600" spc="-65" dirty="0">
                <a:solidFill>
                  <a:srgbClr val="A40020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srgbClr val="A40020"/>
                </a:solidFill>
                <a:latin typeface="Times New Roman"/>
                <a:cs typeface="Times New Roman"/>
              </a:rPr>
              <a:t>blood.</a:t>
            </a:r>
            <a:endParaRPr sz="2600" dirty="0">
              <a:latin typeface="Times New Roman"/>
              <a:cs typeface="Times New Roman"/>
            </a:endParaRPr>
          </a:p>
          <a:p>
            <a:pPr marL="295910" marR="5080" indent="-283845">
              <a:lnSpc>
                <a:spcPct val="140100"/>
              </a:lnSpc>
              <a:spcBef>
                <a:spcPts val="600"/>
              </a:spcBef>
              <a:buClr>
                <a:srgbClr val="B83C68"/>
              </a:buClr>
              <a:buSzPct val="78846"/>
              <a:buFont typeface="Wingdings"/>
              <a:buChar char=""/>
              <a:tabLst>
                <a:tab pos="296545" algn="l"/>
              </a:tabLst>
            </a:pPr>
            <a:r>
              <a:rPr sz="2600" spc="-5" dirty="0">
                <a:solidFill>
                  <a:srgbClr val="001F5F"/>
                </a:solidFill>
                <a:latin typeface="Times New Roman"/>
                <a:cs typeface="Times New Roman"/>
              </a:rPr>
              <a:t>Poly(dimethylsiloxane)  </a:t>
            </a:r>
            <a:r>
              <a:rPr sz="2600" spc="-10" dirty="0">
                <a:solidFill>
                  <a:srgbClr val="001F5F"/>
                </a:solidFill>
                <a:latin typeface="Times New Roman"/>
                <a:cs typeface="Times New Roman"/>
              </a:rPr>
              <a:t>efficient </a:t>
            </a:r>
            <a:r>
              <a:rPr sz="2600" dirty="0">
                <a:solidFill>
                  <a:srgbClr val="001F5F"/>
                </a:solidFill>
                <a:latin typeface="Times New Roman"/>
                <a:cs typeface="Times New Roman"/>
              </a:rPr>
              <a:t>gas</a:t>
            </a:r>
            <a:r>
              <a:rPr sz="26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001F5F"/>
                </a:solidFill>
                <a:latin typeface="Times New Roman"/>
                <a:cs typeface="Times New Roman"/>
              </a:rPr>
              <a:t>transporters.</a:t>
            </a:r>
            <a:endParaRPr sz="26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96389" y="4335246"/>
            <a:ext cx="7260590" cy="1690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910" marR="5080" indent="-283845" algn="just">
              <a:lnSpc>
                <a:spcPct val="140000"/>
              </a:lnSpc>
              <a:spcBef>
                <a:spcPts val="100"/>
              </a:spcBef>
              <a:buClr>
                <a:srgbClr val="B83C68"/>
              </a:buClr>
              <a:buSzPct val="78846"/>
              <a:buFont typeface="Wingdings"/>
              <a:buChar char=""/>
              <a:tabLst>
                <a:tab pos="296545" algn="l"/>
              </a:tabLst>
            </a:pPr>
            <a:r>
              <a:rPr sz="2600" spc="-5" dirty="0">
                <a:solidFill>
                  <a:srgbClr val="6600FF"/>
                </a:solidFill>
                <a:latin typeface="Times New Roman"/>
                <a:cs typeface="Times New Roman"/>
              </a:rPr>
              <a:t>It is </a:t>
            </a:r>
            <a:r>
              <a:rPr sz="2600" dirty="0">
                <a:solidFill>
                  <a:srgbClr val="6600FF"/>
                </a:solidFill>
                <a:latin typeface="Times New Roman"/>
                <a:cs typeface="Times New Roman"/>
              </a:rPr>
              <a:t>of </a:t>
            </a:r>
            <a:r>
              <a:rPr sz="2600" spc="-5" dirty="0">
                <a:solidFill>
                  <a:srgbClr val="6600FF"/>
                </a:solidFill>
                <a:latin typeface="Times New Roman"/>
                <a:cs typeface="Times New Roman"/>
              </a:rPr>
              <a:t>interest </a:t>
            </a:r>
            <a:r>
              <a:rPr sz="2600" dirty="0">
                <a:solidFill>
                  <a:srgbClr val="6600FF"/>
                </a:solidFill>
                <a:latin typeface="Times New Roman"/>
                <a:cs typeface="Times New Roman"/>
              </a:rPr>
              <a:t>that silicons </a:t>
            </a:r>
            <a:r>
              <a:rPr sz="2600" spc="-5" dirty="0">
                <a:solidFill>
                  <a:srgbClr val="6600FF"/>
                </a:solidFill>
                <a:latin typeface="Times New Roman"/>
                <a:cs typeface="Times New Roman"/>
              </a:rPr>
              <a:t>rubber </a:t>
            </a:r>
            <a:r>
              <a:rPr sz="2600" dirty="0">
                <a:solidFill>
                  <a:srgbClr val="6600FF"/>
                </a:solidFill>
                <a:latin typeface="Times New Roman"/>
                <a:cs typeface="Times New Roman"/>
              </a:rPr>
              <a:t>has  </a:t>
            </a:r>
            <a:r>
              <a:rPr sz="2600" spc="-5" dirty="0">
                <a:solidFill>
                  <a:srgbClr val="6600FF"/>
                </a:solidFill>
                <a:latin typeface="Times New Roman"/>
                <a:cs typeface="Times New Roman"/>
              </a:rPr>
              <a:t>approximately six </a:t>
            </a:r>
            <a:r>
              <a:rPr sz="2600" dirty="0">
                <a:solidFill>
                  <a:srgbClr val="6600FF"/>
                </a:solidFill>
                <a:latin typeface="Times New Roman"/>
                <a:cs typeface="Times New Roman"/>
              </a:rPr>
              <a:t>times the </a:t>
            </a:r>
            <a:r>
              <a:rPr sz="2600" spc="-5" dirty="0">
                <a:solidFill>
                  <a:srgbClr val="6600FF"/>
                </a:solidFill>
                <a:latin typeface="Times New Roman"/>
                <a:cs typeface="Times New Roman"/>
              </a:rPr>
              <a:t>oxygen permeability </a:t>
            </a:r>
            <a:r>
              <a:rPr sz="2600" spc="5" dirty="0">
                <a:solidFill>
                  <a:srgbClr val="6600FF"/>
                </a:solidFill>
                <a:latin typeface="Times New Roman"/>
                <a:cs typeface="Times New Roman"/>
              </a:rPr>
              <a:t>of  </a:t>
            </a:r>
            <a:r>
              <a:rPr sz="2600" dirty="0">
                <a:solidFill>
                  <a:srgbClr val="6600FF"/>
                </a:solidFill>
                <a:latin typeface="Times New Roman"/>
                <a:cs typeface="Times New Roman"/>
              </a:rPr>
              <a:t>fluorosilicones.</a:t>
            </a:r>
            <a:endParaRPr sz="26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69644" y="497370"/>
            <a:ext cx="6772909" cy="5200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Oxygen-Transport</a:t>
            </a:r>
            <a:r>
              <a:rPr spc="-5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Membranes</a:t>
            </a:r>
          </a:p>
        </p:txBody>
      </p:sp>
      <p:sp>
        <p:nvSpPr>
          <p:cNvPr id="7" name="object 7"/>
          <p:cNvSpPr/>
          <p:nvPr/>
        </p:nvSpPr>
        <p:spPr>
          <a:xfrm>
            <a:off x="8001000" y="457263"/>
            <a:ext cx="1142999" cy="760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680" y="0"/>
            <a:ext cx="9147810" cy="6861175"/>
            <a:chOff x="-3680" y="0"/>
            <a:chExt cx="9147810" cy="6861175"/>
          </a:xfrm>
        </p:grpSpPr>
        <p:sp>
          <p:nvSpPr>
            <p:cNvPr id="3" name="object 3"/>
            <p:cNvSpPr/>
            <p:nvPr/>
          </p:nvSpPr>
          <p:spPr>
            <a:xfrm>
              <a:off x="6232524" y="1981200"/>
              <a:ext cx="2911475" cy="25146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62000" y="193547"/>
              <a:ext cx="5565648" cy="8199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27717" y="485520"/>
              <a:ext cx="4863690" cy="3759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45844" y="1163091"/>
            <a:ext cx="7917815" cy="1306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100"/>
              </a:spcBef>
              <a:buSzPct val="96428"/>
              <a:buFont typeface="Wingdings"/>
              <a:buChar char=""/>
              <a:tabLst>
                <a:tab pos="295910" algn="l"/>
                <a:tab pos="2364105" algn="l"/>
                <a:tab pos="3315335" algn="l"/>
                <a:tab pos="3766185" algn="l"/>
                <a:tab pos="5796280" algn="l"/>
                <a:tab pos="7607300" algn="l"/>
              </a:tabLst>
            </a:pPr>
            <a:r>
              <a:rPr sz="2800" spc="-5" dirty="0">
                <a:solidFill>
                  <a:srgbClr val="0033CC"/>
                </a:solidFill>
                <a:latin typeface="Times New Roman"/>
                <a:cs typeface="Times New Roman"/>
              </a:rPr>
              <a:t>P</a:t>
            </a:r>
            <a:r>
              <a:rPr sz="2800" dirty="0">
                <a:solidFill>
                  <a:srgbClr val="0033CC"/>
                </a:solidFill>
                <a:latin typeface="Times New Roman"/>
                <a:cs typeface="Times New Roman"/>
              </a:rPr>
              <a:t>o</a:t>
            </a:r>
            <a:r>
              <a:rPr sz="2800" spc="-5" dirty="0">
                <a:solidFill>
                  <a:srgbClr val="0033CC"/>
                </a:solidFill>
                <a:latin typeface="Times New Roman"/>
                <a:cs typeface="Times New Roman"/>
              </a:rPr>
              <a:t>l</a:t>
            </a:r>
            <a:r>
              <a:rPr sz="2800" dirty="0">
                <a:solidFill>
                  <a:srgbClr val="0033CC"/>
                </a:solidFill>
                <a:latin typeface="Times New Roman"/>
                <a:cs typeface="Times New Roman"/>
              </a:rPr>
              <a:t>y</a:t>
            </a:r>
            <a:r>
              <a:rPr sz="2800" spc="-5" dirty="0">
                <a:solidFill>
                  <a:srgbClr val="0033CC"/>
                </a:solidFill>
                <a:latin typeface="Times New Roman"/>
                <a:cs typeface="Times New Roman"/>
              </a:rPr>
              <a:t>(gly</a:t>
            </a:r>
            <a:r>
              <a:rPr sz="2800" spc="-15" dirty="0">
                <a:solidFill>
                  <a:srgbClr val="0033CC"/>
                </a:solidFill>
                <a:latin typeface="Times New Roman"/>
                <a:cs typeface="Times New Roman"/>
              </a:rPr>
              <a:t>c</a:t>
            </a:r>
            <a:r>
              <a:rPr sz="2800" spc="-5" dirty="0">
                <a:solidFill>
                  <a:srgbClr val="0033CC"/>
                </a:solidFill>
                <a:latin typeface="Times New Roman"/>
                <a:cs typeface="Times New Roman"/>
              </a:rPr>
              <a:t>o</a:t>
            </a:r>
            <a:r>
              <a:rPr sz="2800" dirty="0">
                <a:solidFill>
                  <a:srgbClr val="0033CC"/>
                </a:solidFill>
                <a:latin typeface="Times New Roman"/>
                <a:cs typeface="Times New Roman"/>
              </a:rPr>
              <a:t>l</a:t>
            </a:r>
            <a:r>
              <a:rPr sz="2800" spc="-5" dirty="0">
                <a:solidFill>
                  <a:srgbClr val="0033CC"/>
                </a:solidFill>
                <a:latin typeface="Times New Roman"/>
                <a:cs typeface="Times New Roman"/>
              </a:rPr>
              <a:t>ic</a:t>
            </a:r>
            <a:r>
              <a:rPr sz="2800" dirty="0">
                <a:solidFill>
                  <a:srgbClr val="0033CC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0033CC"/>
                </a:solidFill>
                <a:latin typeface="Times New Roman"/>
                <a:cs typeface="Times New Roman"/>
              </a:rPr>
              <a:t>a</a:t>
            </a:r>
            <a:r>
              <a:rPr sz="2800" spc="-20" dirty="0">
                <a:solidFill>
                  <a:srgbClr val="0033CC"/>
                </a:solidFill>
                <a:latin typeface="Times New Roman"/>
                <a:cs typeface="Times New Roman"/>
              </a:rPr>
              <a:t>c</a:t>
            </a:r>
            <a:r>
              <a:rPr sz="2800" spc="-5" dirty="0">
                <a:solidFill>
                  <a:srgbClr val="0033CC"/>
                </a:solidFill>
                <a:latin typeface="Times New Roman"/>
                <a:cs typeface="Times New Roman"/>
              </a:rPr>
              <a:t>i</a:t>
            </a:r>
            <a:r>
              <a:rPr sz="2800" dirty="0">
                <a:solidFill>
                  <a:srgbClr val="0033CC"/>
                </a:solidFill>
                <a:latin typeface="Times New Roman"/>
                <a:cs typeface="Times New Roman"/>
              </a:rPr>
              <a:t>d</a:t>
            </a:r>
            <a:r>
              <a:rPr sz="2800" spc="-5" dirty="0">
                <a:solidFill>
                  <a:srgbClr val="0033CC"/>
                </a:solidFill>
                <a:latin typeface="Times New Roman"/>
                <a:cs typeface="Times New Roman"/>
              </a:rPr>
              <a:t>),</a:t>
            </a:r>
            <a:r>
              <a:rPr sz="2800" dirty="0">
                <a:solidFill>
                  <a:srgbClr val="0033CC"/>
                </a:solidFill>
                <a:latin typeface="Times New Roman"/>
                <a:cs typeface="Times New Roman"/>
              </a:rPr>
              <a:t>	o</a:t>
            </a:r>
            <a:r>
              <a:rPr sz="2800" spc="-5" dirty="0">
                <a:solidFill>
                  <a:srgbClr val="0033CC"/>
                </a:solidFill>
                <a:latin typeface="Times New Roman"/>
                <a:cs typeface="Times New Roman"/>
              </a:rPr>
              <a:t>r</a:t>
            </a:r>
            <a:r>
              <a:rPr sz="2800" dirty="0">
                <a:solidFill>
                  <a:srgbClr val="0033CC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0033CC"/>
                </a:solidFill>
                <a:latin typeface="Times New Roman"/>
                <a:cs typeface="Times New Roman"/>
              </a:rPr>
              <a:t>con</a:t>
            </a:r>
            <a:r>
              <a:rPr sz="2800" dirty="0">
                <a:solidFill>
                  <a:srgbClr val="0033CC"/>
                </a:solidFill>
                <a:latin typeface="Times New Roman"/>
                <a:cs typeface="Times New Roman"/>
              </a:rPr>
              <a:t>d</a:t>
            </a:r>
            <a:r>
              <a:rPr sz="2800" spc="-5" dirty="0">
                <a:solidFill>
                  <a:srgbClr val="0033CC"/>
                </a:solidFill>
                <a:latin typeface="Times New Roman"/>
                <a:cs typeface="Times New Roman"/>
              </a:rPr>
              <a:t>ensation</a:t>
            </a:r>
            <a:r>
              <a:rPr sz="2800" dirty="0">
                <a:solidFill>
                  <a:srgbClr val="0033CC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0033CC"/>
                </a:solidFill>
                <a:latin typeface="Times New Roman"/>
                <a:cs typeface="Times New Roman"/>
              </a:rPr>
              <a:t>c</a:t>
            </a:r>
            <a:r>
              <a:rPr sz="2800" spc="-20" dirty="0">
                <a:solidFill>
                  <a:srgbClr val="0033CC"/>
                </a:solidFill>
                <a:latin typeface="Times New Roman"/>
                <a:cs typeface="Times New Roman"/>
              </a:rPr>
              <a:t>o</a:t>
            </a:r>
            <a:r>
              <a:rPr sz="2800" spc="-5" dirty="0">
                <a:solidFill>
                  <a:srgbClr val="0033CC"/>
                </a:solidFill>
                <a:latin typeface="Times New Roman"/>
                <a:cs typeface="Times New Roman"/>
              </a:rPr>
              <a:t>p</a:t>
            </a:r>
            <a:r>
              <a:rPr sz="2800" dirty="0">
                <a:solidFill>
                  <a:srgbClr val="0033CC"/>
                </a:solidFill>
                <a:latin typeface="Times New Roman"/>
                <a:cs typeface="Times New Roman"/>
              </a:rPr>
              <a:t>o</a:t>
            </a:r>
            <a:r>
              <a:rPr sz="2800" spc="-5" dirty="0">
                <a:solidFill>
                  <a:srgbClr val="0033CC"/>
                </a:solidFill>
                <a:latin typeface="Times New Roman"/>
                <a:cs typeface="Times New Roman"/>
              </a:rPr>
              <a:t>l</a:t>
            </a:r>
            <a:r>
              <a:rPr sz="2800" dirty="0">
                <a:solidFill>
                  <a:srgbClr val="0033CC"/>
                </a:solidFill>
                <a:latin typeface="Times New Roman"/>
                <a:cs typeface="Times New Roman"/>
              </a:rPr>
              <a:t>y</a:t>
            </a:r>
            <a:r>
              <a:rPr sz="2800" spc="-20" dirty="0">
                <a:solidFill>
                  <a:srgbClr val="0033CC"/>
                </a:solidFill>
                <a:latin typeface="Times New Roman"/>
                <a:cs typeface="Times New Roman"/>
              </a:rPr>
              <a:t>m</a:t>
            </a:r>
            <a:r>
              <a:rPr sz="2800" spc="-5" dirty="0">
                <a:solidFill>
                  <a:srgbClr val="0033CC"/>
                </a:solidFill>
                <a:latin typeface="Times New Roman"/>
                <a:cs typeface="Times New Roman"/>
              </a:rPr>
              <a:t>ers</a:t>
            </a:r>
            <a:r>
              <a:rPr sz="2800" dirty="0">
                <a:solidFill>
                  <a:srgbClr val="0033CC"/>
                </a:solidFill>
                <a:latin typeface="Times New Roman"/>
                <a:cs typeface="Times New Roman"/>
              </a:rPr>
              <a:t>	of  </a:t>
            </a:r>
            <a:r>
              <a:rPr sz="2800" spc="-5" dirty="0">
                <a:solidFill>
                  <a:srgbClr val="0033CC"/>
                </a:solidFill>
                <a:latin typeface="Times New Roman"/>
                <a:cs typeface="Times New Roman"/>
              </a:rPr>
              <a:t>glycolic </a:t>
            </a:r>
            <a:r>
              <a:rPr sz="2800" spc="-10" dirty="0">
                <a:solidFill>
                  <a:srgbClr val="0033CC"/>
                </a:solidFill>
                <a:latin typeface="Times New Roman"/>
                <a:cs typeface="Times New Roman"/>
              </a:rPr>
              <a:t>acid </a:t>
            </a:r>
            <a:r>
              <a:rPr sz="2800" spc="-5" dirty="0">
                <a:solidFill>
                  <a:srgbClr val="0033CC"/>
                </a:solidFill>
                <a:latin typeface="Times New Roman"/>
                <a:cs typeface="Times New Roman"/>
              </a:rPr>
              <a:t>with lactic</a:t>
            </a:r>
            <a:r>
              <a:rPr sz="2800" spc="-20" dirty="0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33CC"/>
                </a:solidFill>
                <a:latin typeface="Times New Roman"/>
                <a:cs typeface="Times New Roman"/>
              </a:rPr>
              <a:t>acid.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45844" y="3084327"/>
            <a:ext cx="4441190" cy="1306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5910" marR="5080" indent="-295910">
              <a:lnSpc>
                <a:spcPct val="150100"/>
              </a:lnSpc>
              <a:spcBef>
                <a:spcPts val="95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A high tensile strength and</a:t>
            </a:r>
            <a:r>
              <a:rPr sz="2800" spc="-1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is  compatible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45844" y="5004591"/>
            <a:ext cx="7920355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  <a:buSzPct val="96428"/>
              <a:buFont typeface="Wingdings"/>
              <a:buChar char=""/>
              <a:tabLst>
                <a:tab pos="295910" algn="l"/>
                <a:tab pos="1054735" algn="l"/>
                <a:tab pos="2447925" algn="l"/>
                <a:tab pos="3921760" algn="l"/>
                <a:tab pos="4487545" algn="l"/>
                <a:tab pos="6177915" algn="l"/>
                <a:tab pos="6664325" algn="l"/>
              </a:tabLst>
            </a:pPr>
            <a:r>
              <a:rPr sz="2800" spc="-5" dirty="0">
                <a:solidFill>
                  <a:srgbClr val="0033CC"/>
                </a:solidFill>
                <a:latin typeface="Times New Roman"/>
                <a:cs typeface="Times New Roman"/>
              </a:rPr>
              <a:t>The	p</a:t>
            </a:r>
            <a:r>
              <a:rPr sz="2800" dirty="0">
                <a:solidFill>
                  <a:srgbClr val="0033CC"/>
                </a:solidFill>
                <a:latin typeface="Times New Roman"/>
                <a:cs typeface="Times New Roman"/>
              </a:rPr>
              <a:t>o</a:t>
            </a:r>
            <a:r>
              <a:rPr sz="2800" spc="-5" dirty="0">
                <a:solidFill>
                  <a:srgbClr val="0033CC"/>
                </a:solidFill>
                <a:latin typeface="Times New Roman"/>
                <a:cs typeface="Times New Roman"/>
              </a:rPr>
              <a:t>ly</a:t>
            </a:r>
            <a:r>
              <a:rPr sz="2800" spc="-30" dirty="0">
                <a:solidFill>
                  <a:srgbClr val="0033CC"/>
                </a:solidFill>
                <a:latin typeface="Times New Roman"/>
                <a:cs typeface="Times New Roman"/>
              </a:rPr>
              <a:t>m</a:t>
            </a:r>
            <a:r>
              <a:rPr sz="2800" spc="-5" dirty="0">
                <a:solidFill>
                  <a:srgbClr val="0033CC"/>
                </a:solidFill>
                <a:latin typeface="Times New Roman"/>
                <a:cs typeface="Times New Roman"/>
              </a:rPr>
              <a:t>er</a:t>
            </a:r>
            <a:r>
              <a:rPr sz="2800" dirty="0">
                <a:solidFill>
                  <a:srgbClr val="0033CC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0033CC"/>
                </a:solidFill>
                <a:latin typeface="Times New Roman"/>
                <a:cs typeface="Times New Roman"/>
              </a:rPr>
              <a:t>degr</a:t>
            </a:r>
            <a:r>
              <a:rPr sz="2800" spc="5" dirty="0">
                <a:solidFill>
                  <a:srgbClr val="0033CC"/>
                </a:solidFill>
                <a:latin typeface="Times New Roman"/>
                <a:cs typeface="Times New Roman"/>
              </a:rPr>
              <a:t>a</a:t>
            </a:r>
            <a:r>
              <a:rPr sz="2800" spc="-5" dirty="0">
                <a:solidFill>
                  <a:srgbClr val="0033CC"/>
                </a:solidFill>
                <a:latin typeface="Times New Roman"/>
                <a:cs typeface="Times New Roman"/>
              </a:rPr>
              <a:t>des</a:t>
            </a:r>
            <a:r>
              <a:rPr sz="2800" dirty="0">
                <a:solidFill>
                  <a:srgbClr val="0033CC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0033CC"/>
                </a:solidFill>
                <a:latin typeface="Times New Roman"/>
                <a:cs typeface="Times New Roman"/>
              </a:rPr>
              <a:t>by</a:t>
            </a:r>
            <a:r>
              <a:rPr sz="2800" dirty="0">
                <a:solidFill>
                  <a:srgbClr val="0033CC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0033CC"/>
                </a:solidFill>
                <a:latin typeface="Times New Roman"/>
                <a:cs typeface="Times New Roman"/>
              </a:rPr>
              <a:t>hydr</a:t>
            </a:r>
            <a:r>
              <a:rPr sz="2800" dirty="0">
                <a:solidFill>
                  <a:srgbClr val="0033CC"/>
                </a:solidFill>
                <a:latin typeface="Times New Roman"/>
                <a:cs typeface="Times New Roman"/>
              </a:rPr>
              <a:t>o</a:t>
            </a:r>
            <a:r>
              <a:rPr sz="2800" spc="-20" dirty="0">
                <a:solidFill>
                  <a:srgbClr val="0033CC"/>
                </a:solidFill>
                <a:latin typeface="Times New Roman"/>
                <a:cs typeface="Times New Roman"/>
              </a:rPr>
              <a:t>l</a:t>
            </a:r>
            <a:r>
              <a:rPr sz="2800" spc="-5" dirty="0">
                <a:solidFill>
                  <a:srgbClr val="0033CC"/>
                </a:solidFill>
                <a:latin typeface="Times New Roman"/>
                <a:cs typeface="Times New Roman"/>
              </a:rPr>
              <a:t>ysis</a:t>
            </a:r>
            <a:r>
              <a:rPr sz="2800" dirty="0">
                <a:solidFill>
                  <a:srgbClr val="0033CC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0033CC"/>
                </a:solidFill>
                <a:latin typeface="Times New Roman"/>
                <a:cs typeface="Times New Roman"/>
              </a:rPr>
              <a:t>to</a:t>
            </a:r>
            <a:r>
              <a:rPr sz="2800" dirty="0">
                <a:solidFill>
                  <a:srgbClr val="0033CC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0033CC"/>
                </a:solidFill>
                <a:latin typeface="Times New Roman"/>
                <a:cs typeface="Times New Roman"/>
              </a:rPr>
              <a:t>n</a:t>
            </a:r>
            <a:r>
              <a:rPr sz="2800" dirty="0">
                <a:solidFill>
                  <a:srgbClr val="0033CC"/>
                </a:solidFill>
                <a:latin typeface="Times New Roman"/>
                <a:cs typeface="Times New Roman"/>
              </a:rPr>
              <a:t>o</a:t>
            </a:r>
            <a:r>
              <a:rPr sz="2800" spc="-5" dirty="0">
                <a:solidFill>
                  <a:srgbClr val="0033CC"/>
                </a:solidFill>
                <a:latin typeface="Times New Roman"/>
                <a:cs typeface="Times New Roman"/>
              </a:rPr>
              <a:t>nt</a:t>
            </a:r>
            <a:r>
              <a:rPr sz="2800" spc="-20" dirty="0">
                <a:solidFill>
                  <a:srgbClr val="0033CC"/>
                </a:solidFill>
                <a:latin typeface="Times New Roman"/>
                <a:cs typeface="Times New Roman"/>
              </a:rPr>
              <a:t>o</a:t>
            </a:r>
            <a:r>
              <a:rPr sz="2800" spc="-5" dirty="0">
                <a:solidFill>
                  <a:srgbClr val="0033CC"/>
                </a:solidFill>
                <a:latin typeface="Times New Roman"/>
                <a:cs typeface="Times New Roman"/>
              </a:rPr>
              <a:t>xic  glycolic</a:t>
            </a:r>
            <a:r>
              <a:rPr sz="2800" spc="-40" dirty="0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33CC"/>
                </a:solidFill>
                <a:latin typeface="Times New Roman"/>
                <a:cs typeface="Times New Roman"/>
              </a:rPr>
              <a:t>acid.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001000" y="457263"/>
            <a:ext cx="1142999" cy="7604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34</a:t>
            </a:fld>
            <a:endParaRPr spc="-5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9644" y="465785"/>
            <a:ext cx="54756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01F5F"/>
                </a:solidFill>
              </a:rPr>
              <a:t>Drug </a:t>
            </a:r>
            <a:r>
              <a:rPr spc="-15" dirty="0">
                <a:solidFill>
                  <a:srgbClr val="001F5F"/>
                </a:solidFill>
              </a:rPr>
              <a:t>release </a:t>
            </a:r>
            <a:r>
              <a:rPr spc="-5" dirty="0">
                <a:solidFill>
                  <a:srgbClr val="001F5F"/>
                </a:solidFill>
              </a:rPr>
              <a:t>by</a:t>
            </a:r>
            <a:r>
              <a:rPr dirty="0">
                <a:solidFill>
                  <a:srgbClr val="001F5F"/>
                </a:solidFill>
              </a:rPr>
              <a:t> </a:t>
            </a:r>
            <a:r>
              <a:rPr spc="-5" dirty="0">
                <a:solidFill>
                  <a:srgbClr val="001F5F"/>
                </a:solidFill>
              </a:rPr>
              <a:t>diffusion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24527" y="1349193"/>
            <a:ext cx="7691755" cy="3362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6220" marR="5080" indent="-224154" algn="just">
              <a:lnSpc>
                <a:spcPct val="100000"/>
              </a:lnSpc>
              <a:spcBef>
                <a:spcPts val="95"/>
              </a:spcBef>
              <a:buClr>
                <a:srgbClr val="B83C68"/>
              </a:buClr>
              <a:buSzPct val="80357"/>
              <a:buChar char=""/>
              <a:tabLst>
                <a:tab pos="236854" algn="l"/>
              </a:tabLst>
            </a:pP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Early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encapsulation and entrapment </a:t>
            </a:r>
            <a:r>
              <a:rPr sz="2800" spc="-65" dirty="0">
                <a:solidFill>
                  <a:srgbClr val="FF0000"/>
                </a:solidFill>
                <a:latin typeface="Arial"/>
                <a:cs typeface="Arial"/>
              </a:rPr>
              <a:t>systems 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released the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drug from within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the polymer via 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molecular</a:t>
            </a:r>
            <a:r>
              <a:rPr sz="2800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diffusion</a:t>
            </a:r>
            <a:endParaRPr sz="2800" dirty="0">
              <a:latin typeface="Arial"/>
              <a:cs typeface="Arial"/>
            </a:endParaRPr>
          </a:p>
          <a:p>
            <a:pPr marL="652145" lvl="1" indent="-236854" algn="just">
              <a:lnSpc>
                <a:spcPct val="100000"/>
              </a:lnSpc>
              <a:spcBef>
                <a:spcPts val="595"/>
              </a:spcBef>
              <a:buClr>
                <a:srgbClr val="B83C68"/>
              </a:buClr>
              <a:buFont typeface="Verdana"/>
              <a:buChar char="◦"/>
              <a:tabLst>
                <a:tab pos="652780" algn="l"/>
              </a:tabLst>
            </a:pPr>
            <a:r>
              <a:rPr sz="2400" spc="-10" dirty="0">
                <a:solidFill>
                  <a:srgbClr val="6600FF"/>
                </a:solidFill>
                <a:latin typeface="Times New Roman"/>
                <a:cs typeface="Times New Roman"/>
              </a:rPr>
              <a:t>When </a:t>
            </a:r>
            <a:r>
              <a:rPr sz="2400" dirty="0">
                <a:solidFill>
                  <a:srgbClr val="6600FF"/>
                </a:solidFill>
                <a:latin typeface="Times New Roman"/>
                <a:cs typeface="Times New Roman"/>
              </a:rPr>
              <a:t>the </a:t>
            </a:r>
            <a:r>
              <a:rPr sz="2400" spc="-5" dirty="0">
                <a:solidFill>
                  <a:srgbClr val="6600FF"/>
                </a:solidFill>
                <a:latin typeface="Times New Roman"/>
                <a:cs typeface="Times New Roman"/>
              </a:rPr>
              <a:t>polymer </a:t>
            </a:r>
            <a:r>
              <a:rPr sz="2400" dirty="0">
                <a:solidFill>
                  <a:srgbClr val="6600FF"/>
                </a:solidFill>
                <a:latin typeface="Times New Roman"/>
                <a:cs typeface="Times New Roman"/>
              </a:rPr>
              <a:t>absorbs water it swells in</a:t>
            </a:r>
            <a:r>
              <a:rPr sz="2400" spc="-60" dirty="0">
                <a:solidFill>
                  <a:srgbClr val="6600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6600FF"/>
                </a:solidFill>
                <a:latin typeface="Times New Roman"/>
                <a:cs typeface="Times New Roman"/>
              </a:rPr>
              <a:t>size</a:t>
            </a:r>
            <a:endParaRPr sz="2400" dirty="0">
              <a:latin typeface="Times New Roman"/>
              <a:cs typeface="Times New Roman"/>
            </a:endParaRPr>
          </a:p>
          <a:p>
            <a:pPr marL="652145" lvl="1" indent="-236854" algn="just">
              <a:lnSpc>
                <a:spcPct val="100000"/>
              </a:lnSpc>
              <a:spcBef>
                <a:spcPts val="600"/>
              </a:spcBef>
              <a:buClr>
                <a:srgbClr val="B83C68"/>
              </a:buClr>
              <a:buFont typeface="Verdana"/>
              <a:buChar char="◦"/>
              <a:tabLst>
                <a:tab pos="652780" algn="l"/>
              </a:tabLst>
            </a:pPr>
            <a:r>
              <a:rPr sz="2400" dirty="0">
                <a:solidFill>
                  <a:srgbClr val="6600FF"/>
                </a:solidFill>
                <a:latin typeface="Times New Roman"/>
                <a:cs typeface="Times New Roman"/>
              </a:rPr>
              <a:t>Swelling created voids throughout the interior</a:t>
            </a:r>
            <a:r>
              <a:rPr sz="2400" spc="-140" dirty="0">
                <a:solidFill>
                  <a:srgbClr val="6600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6600FF"/>
                </a:solidFill>
                <a:latin typeface="Times New Roman"/>
                <a:cs typeface="Times New Roman"/>
              </a:rPr>
              <a:t>polymer</a:t>
            </a:r>
            <a:endParaRPr sz="2400" dirty="0">
              <a:latin typeface="Times New Roman"/>
              <a:cs typeface="Times New Roman"/>
            </a:endParaRPr>
          </a:p>
          <a:p>
            <a:pPr marL="652145" marR="5080" lvl="1" indent="-236220" algn="just">
              <a:lnSpc>
                <a:spcPct val="100000"/>
              </a:lnSpc>
              <a:spcBef>
                <a:spcPts val="600"/>
              </a:spcBef>
              <a:buClr>
                <a:srgbClr val="B83C68"/>
              </a:buClr>
              <a:buFont typeface="Verdana"/>
              <a:buChar char="◦"/>
              <a:tabLst>
                <a:tab pos="652780" algn="l"/>
              </a:tabLst>
            </a:pP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Smaller molecule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drugs can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escape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via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voids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at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a  known rate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controlled 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by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molecular 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diffusion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(a function  of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temperature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and drug</a:t>
            </a:r>
            <a:r>
              <a:rPr sz="2400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size)</a:t>
            </a:r>
            <a:endParaRPr sz="2400" dirty="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66725" y="457263"/>
            <a:ext cx="8524875" cy="6178550"/>
            <a:chOff x="466725" y="457263"/>
            <a:chExt cx="8677275" cy="6178550"/>
          </a:xfrm>
        </p:grpSpPr>
        <p:sp>
          <p:nvSpPr>
            <p:cNvPr id="6" name="object 6"/>
            <p:cNvSpPr/>
            <p:nvPr/>
          </p:nvSpPr>
          <p:spPr>
            <a:xfrm>
              <a:off x="466725" y="5286374"/>
              <a:ext cx="1231900" cy="12319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41650" y="5029199"/>
              <a:ext cx="1460500" cy="16065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37250" y="5029199"/>
              <a:ext cx="1536700" cy="16065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689850" y="5937249"/>
              <a:ext cx="165100" cy="1651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001000" y="457263"/>
              <a:ext cx="1142999" cy="76041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136394" y="5505399"/>
            <a:ext cx="5607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rlito"/>
                <a:cs typeface="Carlito"/>
              </a:rPr>
              <a:t>Add  </a:t>
            </a:r>
            <a:r>
              <a:rPr sz="1800" spc="-30" dirty="0">
                <a:latin typeface="Carlito"/>
                <a:cs typeface="Carlito"/>
              </a:rPr>
              <a:t>w</a:t>
            </a:r>
            <a:r>
              <a:rPr sz="1800" spc="-15" dirty="0">
                <a:latin typeface="Carlito"/>
                <a:cs typeface="Carlito"/>
              </a:rPr>
              <a:t>a</a:t>
            </a:r>
            <a:r>
              <a:rPr sz="1800" spc="-30" dirty="0">
                <a:latin typeface="Carlito"/>
                <a:cs typeface="Carlito"/>
              </a:rPr>
              <a:t>t</a:t>
            </a:r>
            <a:r>
              <a:rPr sz="1800" dirty="0">
                <a:latin typeface="Carlito"/>
                <a:cs typeface="Carlito"/>
              </a:rPr>
              <a:t>er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79975" y="5429199"/>
            <a:ext cx="4502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rlito"/>
                <a:cs typeface="Carlito"/>
              </a:rPr>
              <a:t>Add  t</a:t>
            </a:r>
            <a:r>
              <a:rPr sz="1800" spc="-10" dirty="0">
                <a:latin typeface="Carlito"/>
                <a:cs typeface="Carlito"/>
              </a:rPr>
              <a:t>i</a:t>
            </a:r>
            <a:r>
              <a:rPr sz="1800" dirty="0">
                <a:latin typeface="Carlito"/>
                <a:cs typeface="Carlito"/>
              </a:rPr>
              <a:t>me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45844" y="237185"/>
            <a:ext cx="51276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01F5F"/>
                </a:solidFill>
              </a:rPr>
              <a:t>Drug </a:t>
            </a:r>
            <a:r>
              <a:rPr spc="-15" dirty="0">
                <a:solidFill>
                  <a:srgbClr val="001F5F"/>
                </a:solidFill>
              </a:rPr>
              <a:t>release </a:t>
            </a:r>
            <a:r>
              <a:rPr spc="-5" dirty="0">
                <a:solidFill>
                  <a:srgbClr val="001F5F"/>
                </a:solidFill>
              </a:rPr>
              <a:t>by</a:t>
            </a:r>
            <a:r>
              <a:rPr spc="-15" dirty="0">
                <a:solidFill>
                  <a:srgbClr val="001F5F"/>
                </a:solidFill>
              </a:rPr>
              <a:t> erosion</a:t>
            </a:r>
          </a:p>
        </p:txBody>
      </p:sp>
      <p:sp>
        <p:nvSpPr>
          <p:cNvPr id="4" name="object 4"/>
          <p:cNvSpPr/>
          <p:nvPr/>
        </p:nvSpPr>
        <p:spPr>
          <a:xfrm>
            <a:off x="685800" y="990600"/>
            <a:ext cx="8153400" cy="1600200"/>
          </a:xfrm>
          <a:custGeom>
            <a:avLst/>
            <a:gdLst/>
            <a:ahLst/>
            <a:cxnLst/>
            <a:rect l="l" t="t" r="r" b="b"/>
            <a:pathLst>
              <a:path w="8153400" h="1600200">
                <a:moveTo>
                  <a:pt x="0" y="1600200"/>
                </a:moveTo>
                <a:lnTo>
                  <a:pt x="8153400" y="1600200"/>
                </a:lnTo>
                <a:lnTo>
                  <a:pt x="8153400" y="0"/>
                </a:lnTo>
                <a:lnTo>
                  <a:pt x="0" y="0"/>
                </a:lnTo>
                <a:lnTo>
                  <a:pt x="0" y="1600200"/>
                </a:lnTo>
                <a:close/>
              </a:path>
            </a:pathLst>
          </a:custGeom>
          <a:ln w="12700">
            <a:solidFill>
              <a:srgbClr val="99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51940" y="1054353"/>
            <a:ext cx="730758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105"/>
              </a:spcBef>
              <a:buClr>
                <a:srgbClr val="B83C68"/>
              </a:buClr>
              <a:buSzPct val="78846"/>
              <a:buChar char="•"/>
              <a:tabLst>
                <a:tab pos="295910" algn="l"/>
                <a:tab pos="296545" algn="l"/>
              </a:tabLst>
            </a:pPr>
            <a:r>
              <a:rPr sz="2600" dirty="0">
                <a:latin typeface="Arial"/>
                <a:cs typeface="Arial"/>
              </a:rPr>
              <a:t>Modern delivery systems employ</a:t>
            </a:r>
            <a:r>
              <a:rPr sz="2600" spc="-8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biodegradable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35353" y="1331721"/>
            <a:ext cx="7275195" cy="12795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025"/>
              </a:lnSpc>
              <a:spcBef>
                <a:spcPts val="105"/>
              </a:spcBef>
            </a:pPr>
            <a:r>
              <a:rPr sz="2600" dirty="0">
                <a:latin typeface="Arial"/>
                <a:cs typeface="Arial"/>
              </a:rPr>
              <a:t>polymers</a:t>
            </a:r>
            <a:endParaRPr sz="2600">
              <a:latin typeface="Arial"/>
              <a:cs typeface="Arial"/>
            </a:endParaRPr>
          </a:p>
          <a:p>
            <a:pPr marL="287020" indent="-238125">
              <a:lnSpc>
                <a:spcPts val="2450"/>
              </a:lnSpc>
              <a:buClr>
                <a:srgbClr val="B83C68"/>
              </a:buClr>
              <a:buChar char="–"/>
              <a:tabLst>
                <a:tab pos="287020" algn="l"/>
              </a:tabLst>
            </a:pPr>
            <a:r>
              <a:rPr sz="2200" spc="-5" dirty="0">
                <a:solidFill>
                  <a:srgbClr val="FF0000"/>
                </a:solidFill>
                <a:latin typeface="Arial"/>
                <a:cs typeface="Arial"/>
              </a:rPr>
              <a:t>When the polymer is exposed to water hydrolysis</a:t>
            </a:r>
            <a:r>
              <a:rPr sz="2200" spc="1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Arial"/>
                <a:cs typeface="Arial"/>
              </a:rPr>
              <a:t>occurs</a:t>
            </a:r>
            <a:endParaRPr sz="2200">
              <a:latin typeface="Arial"/>
              <a:cs typeface="Arial"/>
            </a:endParaRPr>
          </a:p>
          <a:p>
            <a:pPr marL="287020" marR="566420" indent="-238125">
              <a:lnSpc>
                <a:spcPct val="70100"/>
              </a:lnSpc>
              <a:spcBef>
                <a:spcPts val="690"/>
              </a:spcBef>
              <a:buClr>
                <a:srgbClr val="B83C68"/>
              </a:buClr>
              <a:buChar char="–"/>
              <a:tabLst>
                <a:tab pos="287020" algn="l"/>
              </a:tabLst>
            </a:pPr>
            <a:r>
              <a:rPr sz="2200" spc="-5" dirty="0">
                <a:solidFill>
                  <a:srgbClr val="6F2F9F"/>
                </a:solidFill>
                <a:latin typeface="Arial"/>
                <a:cs typeface="Arial"/>
              </a:rPr>
              <a:t>Hydrolysis degrades the large polymers into smaller  biocompatible</a:t>
            </a:r>
            <a:r>
              <a:rPr sz="2200" spc="-1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6F2F9F"/>
                </a:solidFill>
                <a:latin typeface="Arial"/>
                <a:cs typeface="Arial"/>
              </a:rPr>
              <a:t>compounds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14400" y="3657536"/>
            <a:ext cx="2590800" cy="370205"/>
          </a:xfrm>
          <a:custGeom>
            <a:avLst/>
            <a:gdLst/>
            <a:ahLst/>
            <a:cxnLst/>
            <a:rect l="l" t="t" r="r" b="b"/>
            <a:pathLst>
              <a:path w="2590800" h="370204">
                <a:moveTo>
                  <a:pt x="0" y="369887"/>
                </a:moveTo>
                <a:lnTo>
                  <a:pt x="2590800" y="369887"/>
                </a:lnTo>
                <a:lnTo>
                  <a:pt x="2590800" y="0"/>
                </a:lnTo>
                <a:lnTo>
                  <a:pt x="0" y="0"/>
                </a:lnTo>
                <a:lnTo>
                  <a:pt x="0" y="36988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876800" y="3657600"/>
            <a:ext cx="3733800" cy="46672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206375">
              <a:lnSpc>
                <a:spcPct val="100000"/>
              </a:lnSpc>
              <a:spcBef>
                <a:spcPts val="245"/>
              </a:spcBef>
            </a:pPr>
            <a:r>
              <a:rPr sz="1800" spc="-105" dirty="0">
                <a:latin typeface="Arial"/>
                <a:cs typeface="Arial"/>
              </a:rPr>
              <a:t>– </a:t>
            </a:r>
            <a:r>
              <a:rPr sz="1800" spc="-10" dirty="0">
                <a:latin typeface="Carlito"/>
                <a:cs typeface="Carlito"/>
              </a:rPr>
              <a:t>Surface erosion</a:t>
            </a:r>
            <a:r>
              <a:rPr sz="1800" spc="10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process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184147" y="4870450"/>
            <a:ext cx="6193790" cy="469900"/>
            <a:chOff x="1184147" y="4870450"/>
            <a:chExt cx="6193790" cy="469900"/>
          </a:xfrm>
        </p:grpSpPr>
        <p:sp>
          <p:nvSpPr>
            <p:cNvPr id="10" name="object 10"/>
            <p:cNvSpPr/>
            <p:nvPr/>
          </p:nvSpPr>
          <p:spPr>
            <a:xfrm>
              <a:off x="1295399" y="48768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95399" y="48768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457200"/>
                  </a:moveTo>
                  <a:lnTo>
                    <a:pt x="457200" y="45720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84147" y="4893564"/>
              <a:ext cx="707135" cy="381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981199" y="48768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981199" y="48768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457200"/>
                  </a:moveTo>
                  <a:lnTo>
                    <a:pt x="457200" y="45720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869947" y="4893564"/>
              <a:ext cx="707136" cy="381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667000" y="48768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667000" y="48768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457200"/>
                  </a:moveTo>
                  <a:lnTo>
                    <a:pt x="457200" y="45720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555747" y="4893564"/>
              <a:ext cx="707136" cy="381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352799" y="48768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352799" y="48768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457200"/>
                  </a:moveTo>
                  <a:lnTo>
                    <a:pt x="457200" y="45720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241547" y="4893564"/>
              <a:ext cx="707136" cy="381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38599" y="48768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38599" y="48768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457200"/>
                  </a:moveTo>
                  <a:lnTo>
                    <a:pt x="457200" y="45720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927347" y="4893564"/>
              <a:ext cx="707136" cy="381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724400" y="48768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724400" y="48768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457200"/>
                  </a:moveTo>
                  <a:lnTo>
                    <a:pt x="457200" y="45720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613147" y="4893564"/>
              <a:ext cx="707136" cy="381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410200" y="48768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410200" y="48768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457200"/>
                  </a:moveTo>
                  <a:lnTo>
                    <a:pt x="457200" y="45720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298947" y="4893564"/>
              <a:ext cx="707136" cy="381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096000" y="48768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096000" y="48768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457200"/>
                  </a:moveTo>
                  <a:lnTo>
                    <a:pt x="457200" y="45720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984747" y="4893564"/>
              <a:ext cx="707135" cy="381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781800" y="48768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781800" y="48768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457200"/>
                  </a:moveTo>
                  <a:lnTo>
                    <a:pt x="457200" y="45720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670547" y="4893564"/>
              <a:ext cx="707135" cy="381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1107744" y="3675964"/>
            <a:ext cx="34671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5" dirty="0">
                <a:latin typeface="Arial"/>
                <a:cs typeface="Arial"/>
              </a:rPr>
              <a:t>– </a:t>
            </a:r>
            <a:r>
              <a:rPr sz="1800" dirty="0">
                <a:latin typeface="Carlito"/>
                <a:cs typeface="Carlito"/>
              </a:rPr>
              <a:t>Bulk </a:t>
            </a:r>
            <a:r>
              <a:rPr sz="1800" spc="-10" dirty="0">
                <a:latin typeface="Carlito"/>
                <a:cs typeface="Carlito"/>
              </a:rPr>
              <a:t>erosion</a:t>
            </a:r>
            <a:r>
              <a:rPr sz="1800" spc="7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process</a:t>
            </a:r>
            <a:endParaRPr sz="1800">
              <a:latin typeface="Carlito"/>
              <a:cs typeface="Carlito"/>
            </a:endParaRPr>
          </a:p>
          <a:p>
            <a:pPr marL="50800">
              <a:lnSpc>
                <a:spcPct val="100000"/>
              </a:lnSpc>
              <a:spcBef>
                <a:spcPts val="1440"/>
              </a:spcBef>
              <a:tabLst>
                <a:tab pos="1650364" algn="l"/>
              </a:tabLst>
            </a:pPr>
            <a:r>
              <a:rPr sz="1800" spc="-10" dirty="0">
                <a:latin typeface="Carlito"/>
                <a:cs typeface="Carlito"/>
              </a:rPr>
              <a:t>Polymer	</a:t>
            </a:r>
            <a:r>
              <a:rPr sz="1800" spc="-25" dirty="0">
                <a:latin typeface="Carlito"/>
                <a:cs typeface="Carlito"/>
              </a:rPr>
              <a:t>Water </a:t>
            </a:r>
            <a:r>
              <a:rPr sz="1800" spc="-15" dirty="0">
                <a:latin typeface="Carlito"/>
                <a:cs typeface="Carlito"/>
              </a:rPr>
              <a:t>attacks</a:t>
            </a:r>
            <a:r>
              <a:rPr sz="1800" spc="-65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bond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1184147" y="5480050"/>
            <a:ext cx="6269990" cy="469900"/>
            <a:chOff x="1184147" y="5480050"/>
            <a:chExt cx="6269990" cy="469900"/>
          </a:xfrm>
        </p:grpSpPr>
        <p:sp>
          <p:nvSpPr>
            <p:cNvPr id="39" name="object 39"/>
            <p:cNvSpPr/>
            <p:nvPr/>
          </p:nvSpPr>
          <p:spPr>
            <a:xfrm>
              <a:off x="1295399" y="54864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295399" y="54864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457200"/>
                  </a:moveTo>
                  <a:lnTo>
                    <a:pt x="457200" y="45720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184147" y="5503164"/>
              <a:ext cx="707135" cy="381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981199" y="54864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981199" y="54864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457200"/>
                  </a:moveTo>
                  <a:lnTo>
                    <a:pt x="457200" y="45720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869947" y="5503164"/>
              <a:ext cx="707136" cy="381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667000" y="54864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667000" y="54864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457200"/>
                  </a:moveTo>
                  <a:lnTo>
                    <a:pt x="457200" y="45720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555747" y="5503164"/>
              <a:ext cx="707136" cy="381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352799" y="54864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352799" y="54864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457200"/>
                  </a:moveTo>
                  <a:lnTo>
                    <a:pt x="457200" y="45720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241547" y="5503164"/>
              <a:ext cx="707136" cy="381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752599" y="5638800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22860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28600" y="1524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752599" y="5638800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0" y="152400"/>
                  </a:moveTo>
                  <a:lnTo>
                    <a:pt x="228600" y="152400"/>
                  </a:lnTo>
                  <a:lnTo>
                    <a:pt x="228600" y="0"/>
                  </a:lnTo>
                  <a:lnTo>
                    <a:pt x="0" y="0"/>
                  </a:lnTo>
                  <a:lnTo>
                    <a:pt x="0" y="1524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438400" y="5638800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22860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28600" y="1524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438400" y="5638800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0" y="152400"/>
                  </a:moveTo>
                  <a:lnTo>
                    <a:pt x="228600" y="152400"/>
                  </a:lnTo>
                  <a:lnTo>
                    <a:pt x="228600" y="0"/>
                  </a:lnTo>
                  <a:lnTo>
                    <a:pt x="0" y="0"/>
                  </a:lnTo>
                  <a:lnTo>
                    <a:pt x="0" y="1524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124199" y="5638800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22860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28600" y="1524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124199" y="5638800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0" y="152400"/>
                  </a:moveTo>
                  <a:lnTo>
                    <a:pt x="228600" y="152400"/>
                  </a:lnTo>
                  <a:lnTo>
                    <a:pt x="228600" y="0"/>
                  </a:lnTo>
                  <a:lnTo>
                    <a:pt x="0" y="0"/>
                  </a:lnTo>
                  <a:lnTo>
                    <a:pt x="0" y="1524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114799" y="54864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114799" y="54864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457200"/>
                  </a:moveTo>
                  <a:lnTo>
                    <a:pt x="457200" y="45720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003547" y="5503164"/>
              <a:ext cx="707136" cy="381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800600" y="54864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800600" y="54864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457200"/>
                  </a:moveTo>
                  <a:lnTo>
                    <a:pt x="457200" y="45720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689347" y="5503164"/>
              <a:ext cx="707136" cy="381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486400" y="54864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486400" y="54864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457200"/>
                  </a:moveTo>
                  <a:lnTo>
                    <a:pt x="457200" y="45720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375147" y="5503164"/>
              <a:ext cx="707136" cy="381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172200" y="54864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172200" y="54864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457200"/>
                  </a:moveTo>
                  <a:lnTo>
                    <a:pt x="457200" y="45720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060947" y="5503164"/>
              <a:ext cx="707135" cy="381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858000" y="54864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858000" y="54864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457200"/>
                  </a:moveTo>
                  <a:lnTo>
                    <a:pt x="457200" y="45720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746747" y="5503164"/>
              <a:ext cx="707135" cy="381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1315592" y="4950332"/>
            <a:ext cx="5982335" cy="909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97865" algn="l"/>
                <a:tab pos="1383665" algn="l"/>
                <a:tab pos="2070100" algn="l"/>
                <a:tab pos="2755900" algn="l"/>
                <a:tab pos="3441700" algn="l"/>
                <a:tab pos="4127500" algn="l"/>
                <a:tab pos="4813300" algn="l"/>
                <a:tab pos="5499100" algn="l"/>
              </a:tabLst>
            </a:pPr>
            <a:r>
              <a:rPr sz="1800" spc="-5" dirty="0">
                <a:latin typeface="Arial"/>
                <a:cs typeface="Arial"/>
              </a:rPr>
              <a:t>mer	</a:t>
            </a:r>
            <a:r>
              <a:rPr sz="1800" dirty="0">
                <a:latin typeface="Arial"/>
                <a:cs typeface="Arial"/>
              </a:rPr>
              <a:t>mer	mer	mer	mer	mer	mer	mer	mer</a:t>
            </a: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697865" algn="l"/>
                <a:tab pos="1383665" algn="l"/>
                <a:tab pos="2070100" algn="l"/>
                <a:tab pos="2832100" algn="l"/>
                <a:tab pos="3517900" algn="l"/>
                <a:tab pos="4203700" algn="l"/>
                <a:tab pos="4889500" algn="l"/>
                <a:tab pos="5575300" algn="l"/>
              </a:tabLst>
            </a:pPr>
            <a:r>
              <a:rPr sz="1800" spc="-5" dirty="0">
                <a:latin typeface="Arial"/>
                <a:cs typeface="Arial"/>
              </a:rPr>
              <a:t>mer	mer	mer	mer	mer	mer	mer	mer	mer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1184147" y="2743200"/>
            <a:ext cx="6269990" cy="4044950"/>
            <a:chOff x="1184147" y="2743200"/>
            <a:chExt cx="6269990" cy="4044950"/>
          </a:xfrm>
        </p:grpSpPr>
        <p:sp>
          <p:nvSpPr>
            <p:cNvPr id="74" name="object 74"/>
            <p:cNvSpPr/>
            <p:nvPr/>
          </p:nvSpPr>
          <p:spPr>
            <a:xfrm>
              <a:off x="4572000" y="5638800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22860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28600" y="1524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572000" y="5638800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0" y="152400"/>
                  </a:moveTo>
                  <a:lnTo>
                    <a:pt x="228600" y="152400"/>
                  </a:lnTo>
                  <a:lnTo>
                    <a:pt x="228600" y="0"/>
                  </a:lnTo>
                  <a:lnTo>
                    <a:pt x="0" y="0"/>
                  </a:lnTo>
                  <a:lnTo>
                    <a:pt x="0" y="1524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257800" y="5638800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22860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28600" y="1524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257800" y="5638800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0" y="152400"/>
                  </a:moveTo>
                  <a:lnTo>
                    <a:pt x="228600" y="152400"/>
                  </a:lnTo>
                  <a:lnTo>
                    <a:pt x="228600" y="0"/>
                  </a:lnTo>
                  <a:lnTo>
                    <a:pt x="0" y="0"/>
                  </a:lnTo>
                  <a:lnTo>
                    <a:pt x="0" y="1524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943600" y="5638800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22860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28600" y="1524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943600" y="5638800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0" y="152400"/>
                  </a:moveTo>
                  <a:lnTo>
                    <a:pt x="228600" y="152400"/>
                  </a:lnTo>
                  <a:lnTo>
                    <a:pt x="228600" y="0"/>
                  </a:lnTo>
                  <a:lnTo>
                    <a:pt x="0" y="0"/>
                  </a:lnTo>
                  <a:lnTo>
                    <a:pt x="0" y="1524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629400" y="5638800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22860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28600" y="1524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629400" y="5638800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0" y="152400"/>
                  </a:moveTo>
                  <a:lnTo>
                    <a:pt x="228600" y="152400"/>
                  </a:lnTo>
                  <a:lnTo>
                    <a:pt x="228600" y="0"/>
                  </a:lnTo>
                  <a:lnTo>
                    <a:pt x="0" y="0"/>
                  </a:lnTo>
                  <a:lnTo>
                    <a:pt x="0" y="1524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171700" y="2743199"/>
              <a:ext cx="4610100" cy="914400"/>
            </a:xfrm>
            <a:custGeom>
              <a:avLst/>
              <a:gdLst/>
              <a:ahLst/>
              <a:cxnLst/>
              <a:rect l="l" t="t" r="r" b="b"/>
              <a:pathLst>
                <a:path w="4610100" h="914400">
                  <a:moveTo>
                    <a:pt x="4610100" y="838200"/>
                  </a:moveTo>
                  <a:lnTo>
                    <a:pt x="4578350" y="838200"/>
                  </a:lnTo>
                  <a:lnTo>
                    <a:pt x="4578350" y="463550"/>
                  </a:lnTo>
                  <a:lnTo>
                    <a:pt x="4578350" y="450850"/>
                  </a:lnTo>
                  <a:lnTo>
                    <a:pt x="2901950" y="450850"/>
                  </a:lnTo>
                  <a:lnTo>
                    <a:pt x="2901950" y="0"/>
                  </a:lnTo>
                  <a:lnTo>
                    <a:pt x="2889250" y="0"/>
                  </a:lnTo>
                  <a:lnTo>
                    <a:pt x="2889250" y="450850"/>
                  </a:lnTo>
                  <a:lnTo>
                    <a:pt x="31750" y="450850"/>
                  </a:lnTo>
                  <a:lnTo>
                    <a:pt x="31750" y="838200"/>
                  </a:lnTo>
                  <a:lnTo>
                    <a:pt x="0" y="838200"/>
                  </a:lnTo>
                  <a:lnTo>
                    <a:pt x="38100" y="914400"/>
                  </a:lnTo>
                  <a:lnTo>
                    <a:pt x="69850" y="850900"/>
                  </a:lnTo>
                  <a:lnTo>
                    <a:pt x="76200" y="838200"/>
                  </a:lnTo>
                  <a:lnTo>
                    <a:pt x="44450" y="838200"/>
                  </a:lnTo>
                  <a:lnTo>
                    <a:pt x="44450" y="463550"/>
                  </a:lnTo>
                  <a:lnTo>
                    <a:pt x="2889250" y="463550"/>
                  </a:lnTo>
                  <a:lnTo>
                    <a:pt x="2901950" y="463550"/>
                  </a:lnTo>
                  <a:lnTo>
                    <a:pt x="4565650" y="463550"/>
                  </a:lnTo>
                  <a:lnTo>
                    <a:pt x="4565650" y="838200"/>
                  </a:lnTo>
                  <a:lnTo>
                    <a:pt x="4533900" y="838200"/>
                  </a:lnTo>
                  <a:lnTo>
                    <a:pt x="4572000" y="914400"/>
                  </a:lnTo>
                  <a:lnTo>
                    <a:pt x="4603750" y="850900"/>
                  </a:lnTo>
                  <a:lnTo>
                    <a:pt x="4610100" y="8382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752599" y="5029200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22860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28600" y="1524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752599" y="5029200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0" y="152400"/>
                  </a:moveTo>
                  <a:lnTo>
                    <a:pt x="228600" y="152400"/>
                  </a:lnTo>
                  <a:lnTo>
                    <a:pt x="228600" y="0"/>
                  </a:lnTo>
                  <a:lnTo>
                    <a:pt x="0" y="0"/>
                  </a:lnTo>
                  <a:lnTo>
                    <a:pt x="0" y="1524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438400" y="5029200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22860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28600" y="1524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438400" y="5029200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0" y="152400"/>
                  </a:moveTo>
                  <a:lnTo>
                    <a:pt x="228600" y="152400"/>
                  </a:lnTo>
                  <a:lnTo>
                    <a:pt x="228600" y="0"/>
                  </a:lnTo>
                  <a:lnTo>
                    <a:pt x="0" y="0"/>
                  </a:lnTo>
                  <a:lnTo>
                    <a:pt x="0" y="1524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3124199" y="5029200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22860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28600" y="1524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124199" y="5029200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0" y="152400"/>
                  </a:moveTo>
                  <a:lnTo>
                    <a:pt x="228600" y="152400"/>
                  </a:lnTo>
                  <a:lnTo>
                    <a:pt x="228600" y="0"/>
                  </a:lnTo>
                  <a:lnTo>
                    <a:pt x="0" y="0"/>
                  </a:lnTo>
                  <a:lnTo>
                    <a:pt x="0" y="1524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3809999" y="5029200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22860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28600" y="1524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3809999" y="5029200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0" y="152400"/>
                  </a:moveTo>
                  <a:lnTo>
                    <a:pt x="228600" y="152400"/>
                  </a:lnTo>
                  <a:lnTo>
                    <a:pt x="228600" y="0"/>
                  </a:lnTo>
                  <a:lnTo>
                    <a:pt x="0" y="0"/>
                  </a:lnTo>
                  <a:lnTo>
                    <a:pt x="0" y="1524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4495800" y="5029200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22860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28600" y="1524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4495800" y="5029200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0" y="152400"/>
                  </a:moveTo>
                  <a:lnTo>
                    <a:pt x="228600" y="152400"/>
                  </a:lnTo>
                  <a:lnTo>
                    <a:pt x="228600" y="0"/>
                  </a:lnTo>
                  <a:lnTo>
                    <a:pt x="0" y="0"/>
                  </a:lnTo>
                  <a:lnTo>
                    <a:pt x="0" y="1524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5181600" y="5029200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22860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28600" y="1524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5181600" y="5029200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0" y="152400"/>
                  </a:moveTo>
                  <a:lnTo>
                    <a:pt x="228600" y="152400"/>
                  </a:lnTo>
                  <a:lnTo>
                    <a:pt x="228600" y="0"/>
                  </a:lnTo>
                  <a:lnTo>
                    <a:pt x="0" y="0"/>
                  </a:lnTo>
                  <a:lnTo>
                    <a:pt x="0" y="1524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5867400" y="5029200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22860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28600" y="1524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5867400" y="5029200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0" y="152400"/>
                  </a:moveTo>
                  <a:lnTo>
                    <a:pt x="228600" y="152400"/>
                  </a:lnTo>
                  <a:lnTo>
                    <a:pt x="228600" y="0"/>
                  </a:lnTo>
                  <a:lnTo>
                    <a:pt x="0" y="0"/>
                  </a:lnTo>
                  <a:lnTo>
                    <a:pt x="0" y="1524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6553200" y="5029200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22860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28600" y="1524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6553200" y="5029200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0" y="152400"/>
                  </a:moveTo>
                  <a:lnTo>
                    <a:pt x="228600" y="152400"/>
                  </a:lnTo>
                  <a:lnTo>
                    <a:pt x="228600" y="0"/>
                  </a:lnTo>
                  <a:lnTo>
                    <a:pt x="0" y="0"/>
                  </a:lnTo>
                  <a:lnTo>
                    <a:pt x="0" y="1524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3809999" y="4495800"/>
              <a:ext cx="228600" cy="609600"/>
            </a:xfrm>
            <a:custGeom>
              <a:avLst/>
              <a:gdLst/>
              <a:ahLst/>
              <a:cxnLst/>
              <a:rect l="l" t="t" r="r" b="b"/>
              <a:pathLst>
                <a:path w="228600" h="609600">
                  <a:moveTo>
                    <a:pt x="171450" y="0"/>
                  </a:moveTo>
                  <a:lnTo>
                    <a:pt x="57150" y="0"/>
                  </a:lnTo>
                  <a:lnTo>
                    <a:pt x="57150" y="457200"/>
                  </a:lnTo>
                  <a:lnTo>
                    <a:pt x="0" y="457200"/>
                  </a:lnTo>
                  <a:lnTo>
                    <a:pt x="114300" y="609600"/>
                  </a:lnTo>
                  <a:lnTo>
                    <a:pt x="228600" y="457200"/>
                  </a:lnTo>
                  <a:lnTo>
                    <a:pt x="171450" y="457200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D390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3809999" y="4495800"/>
              <a:ext cx="228600" cy="609600"/>
            </a:xfrm>
            <a:custGeom>
              <a:avLst/>
              <a:gdLst/>
              <a:ahLst/>
              <a:cxnLst/>
              <a:rect l="l" t="t" r="r" b="b"/>
              <a:pathLst>
                <a:path w="228600" h="609600">
                  <a:moveTo>
                    <a:pt x="0" y="457200"/>
                  </a:moveTo>
                  <a:lnTo>
                    <a:pt x="57150" y="457200"/>
                  </a:lnTo>
                  <a:lnTo>
                    <a:pt x="57150" y="0"/>
                  </a:lnTo>
                  <a:lnTo>
                    <a:pt x="171450" y="0"/>
                  </a:lnTo>
                  <a:lnTo>
                    <a:pt x="171450" y="457200"/>
                  </a:lnTo>
                  <a:lnTo>
                    <a:pt x="228600" y="457200"/>
                  </a:lnTo>
                  <a:lnTo>
                    <a:pt x="114300" y="609600"/>
                  </a:lnTo>
                  <a:lnTo>
                    <a:pt x="0" y="4572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438400" y="5410200"/>
              <a:ext cx="228600" cy="609600"/>
            </a:xfrm>
            <a:custGeom>
              <a:avLst/>
              <a:gdLst/>
              <a:ahLst/>
              <a:cxnLst/>
              <a:rect l="l" t="t" r="r" b="b"/>
              <a:pathLst>
                <a:path w="228600" h="609600">
                  <a:moveTo>
                    <a:pt x="171450" y="0"/>
                  </a:moveTo>
                  <a:lnTo>
                    <a:pt x="57150" y="0"/>
                  </a:lnTo>
                  <a:lnTo>
                    <a:pt x="57150" y="457200"/>
                  </a:lnTo>
                  <a:lnTo>
                    <a:pt x="0" y="457200"/>
                  </a:lnTo>
                  <a:lnTo>
                    <a:pt x="114300" y="609600"/>
                  </a:lnTo>
                  <a:lnTo>
                    <a:pt x="228600" y="457200"/>
                  </a:lnTo>
                  <a:lnTo>
                    <a:pt x="171450" y="457200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D390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438400" y="5410200"/>
              <a:ext cx="228600" cy="609600"/>
            </a:xfrm>
            <a:custGeom>
              <a:avLst/>
              <a:gdLst/>
              <a:ahLst/>
              <a:cxnLst/>
              <a:rect l="l" t="t" r="r" b="b"/>
              <a:pathLst>
                <a:path w="228600" h="609600">
                  <a:moveTo>
                    <a:pt x="0" y="457200"/>
                  </a:moveTo>
                  <a:lnTo>
                    <a:pt x="57150" y="457200"/>
                  </a:lnTo>
                  <a:lnTo>
                    <a:pt x="57150" y="0"/>
                  </a:lnTo>
                  <a:lnTo>
                    <a:pt x="171450" y="0"/>
                  </a:lnTo>
                  <a:lnTo>
                    <a:pt x="171450" y="457200"/>
                  </a:lnTo>
                  <a:lnTo>
                    <a:pt x="228600" y="457200"/>
                  </a:lnTo>
                  <a:lnTo>
                    <a:pt x="114300" y="609600"/>
                  </a:lnTo>
                  <a:lnTo>
                    <a:pt x="0" y="4572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5257800" y="5410200"/>
              <a:ext cx="228600" cy="609600"/>
            </a:xfrm>
            <a:custGeom>
              <a:avLst/>
              <a:gdLst/>
              <a:ahLst/>
              <a:cxnLst/>
              <a:rect l="l" t="t" r="r" b="b"/>
              <a:pathLst>
                <a:path w="228600" h="609600">
                  <a:moveTo>
                    <a:pt x="171450" y="0"/>
                  </a:moveTo>
                  <a:lnTo>
                    <a:pt x="57150" y="0"/>
                  </a:lnTo>
                  <a:lnTo>
                    <a:pt x="57150" y="457200"/>
                  </a:lnTo>
                  <a:lnTo>
                    <a:pt x="0" y="457200"/>
                  </a:lnTo>
                  <a:lnTo>
                    <a:pt x="114300" y="609600"/>
                  </a:lnTo>
                  <a:lnTo>
                    <a:pt x="228600" y="457200"/>
                  </a:lnTo>
                  <a:lnTo>
                    <a:pt x="171450" y="457200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D390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5257800" y="5410200"/>
              <a:ext cx="228600" cy="609600"/>
            </a:xfrm>
            <a:custGeom>
              <a:avLst/>
              <a:gdLst/>
              <a:ahLst/>
              <a:cxnLst/>
              <a:rect l="l" t="t" r="r" b="b"/>
              <a:pathLst>
                <a:path w="228600" h="609600">
                  <a:moveTo>
                    <a:pt x="0" y="457200"/>
                  </a:moveTo>
                  <a:lnTo>
                    <a:pt x="57150" y="457200"/>
                  </a:lnTo>
                  <a:lnTo>
                    <a:pt x="57150" y="0"/>
                  </a:lnTo>
                  <a:lnTo>
                    <a:pt x="171450" y="0"/>
                  </a:lnTo>
                  <a:lnTo>
                    <a:pt x="171450" y="457200"/>
                  </a:lnTo>
                  <a:lnTo>
                    <a:pt x="228600" y="457200"/>
                  </a:lnTo>
                  <a:lnTo>
                    <a:pt x="114300" y="609600"/>
                  </a:lnTo>
                  <a:lnTo>
                    <a:pt x="0" y="4572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295399" y="6324598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457200" y="457199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295399" y="6324598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457199"/>
                  </a:moveTo>
                  <a:lnTo>
                    <a:pt x="457200" y="457199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45719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184147" y="6341364"/>
              <a:ext cx="707135" cy="381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981199" y="6324598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457200" y="457199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981199" y="6324598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457199"/>
                  </a:moveTo>
                  <a:lnTo>
                    <a:pt x="457200" y="457199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45719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869947" y="6341364"/>
              <a:ext cx="707136" cy="381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667000" y="6324598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457200" y="457199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667000" y="6324598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457199"/>
                  </a:moveTo>
                  <a:lnTo>
                    <a:pt x="457200" y="457199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45719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555747" y="6341364"/>
              <a:ext cx="707136" cy="381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3352799" y="6324598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457200" y="457199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3352799" y="6324598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457199"/>
                  </a:moveTo>
                  <a:lnTo>
                    <a:pt x="457200" y="457199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45719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3241547" y="6341364"/>
              <a:ext cx="707136" cy="381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752599" y="6477000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22860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28600" y="1524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752599" y="6477000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0" y="152400"/>
                  </a:moveTo>
                  <a:lnTo>
                    <a:pt x="228600" y="152400"/>
                  </a:lnTo>
                  <a:lnTo>
                    <a:pt x="228600" y="0"/>
                  </a:lnTo>
                  <a:lnTo>
                    <a:pt x="0" y="0"/>
                  </a:lnTo>
                  <a:lnTo>
                    <a:pt x="0" y="1524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3124199" y="6477000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22860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28600" y="1524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3124199" y="6477000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0" y="152400"/>
                  </a:moveTo>
                  <a:lnTo>
                    <a:pt x="228600" y="152400"/>
                  </a:lnTo>
                  <a:lnTo>
                    <a:pt x="228600" y="0"/>
                  </a:lnTo>
                  <a:lnTo>
                    <a:pt x="0" y="0"/>
                  </a:lnTo>
                  <a:lnTo>
                    <a:pt x="0" y="1524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4114799" y="6324598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457200" y="457199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4114799" y="6324598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457199"/>
                  </a:moveTo>
                  <a:lnTo>
                    <a:pt x="457200" y="457199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45719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4003547" y="6341364"/>
              <a:ext cx="707136" cy="381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4800600" y="6324598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457200" y="457199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4800600" y="6324598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457199"/>
                  </a:moveTo>
                  <a:lnTo>
                    <a:pt x="457200" y="457199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45719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4689347" y="6341364"/>
              <a:ext cx="707136" cy="381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5486400" y="6324598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457200" y="457199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5486400" y="6324598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457199"/>
                  </a:moveTo>
                  <a:lnTo>
                    <a:pt x="457200" y="457199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45719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5375147" y="6341364"/>
              <a:ext cx="707136" cy="381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6172200" y="6324598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457200" y="457199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6172200" y="6324598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457199"/>
                  </a:moveTo>
                  <a:lnTo>
                    <a:pt x="457200" y="457199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45719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6060947" y="6341364"/>
              <a:ext cx="707135" cy="381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6858000" y="6324598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457200" y="457199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6858000" y="6324598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457199"/>
                  </a:moveTo>
                  <a:lnTo>
                    <a:pt x="457200" y="457199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45719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6746747" y="6341364"/>
              <a:ext cx="707135" cy="381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6" name="object 136"/>
          <p:cNvSpPr txBox="1"/>
          <p:nvPr/>
        </p:nvSpPr>
        <p:spPr>
          <a:xfrm>
            <a:off x="1315592" y="6398463"/>
            <a:ext cx="5982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97865" algn="l"/>
                <a:tab pos="1383665" algn="l"/>
                <a:tab pos="2070100" algn="l"/>
                <a:tab pos="2832100" algn="l"/>
                <a:tab pos="3517900" algn="l"/>
                <a:tab pos="4203700" algn="l"/>
                <a:tab pos="4889500" algn="l"/>
                <a:tab pos="5575300" algn="l"/>
              </a:tabLst>
            </a:pPr>
            <a:r>
              <a:rPr sz="1800" spc="-5" dirty="0">
                <a:latin typeface="Arial"/>
                <a:cs typeface="Arial"/>
              </a:rPr>
              <a:t>mer	mer	mer	mer	mer	mer	mer	mer	mer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37" name="object 137"/>
          <p:cNvGrpSpPr/>
          <p:nvPr/>
        </p:nvGrpSpPr>
        <p:grpSpPr>
          <a:xfrm>
            <a:off x="1746250" y="381000"/>
            <a:ext cx="7397750" cy="6407150"/>
            <a:chOff x="1746250" y="457263"/>
            <a:chExt cx="7397750" cy="6407150"/>
          </a:xfrm>
        </p:grpSpPr>
        <p:sp>
          <p:nvSpPr>
            <p:cNvPr id="138" name="object 138"/>
            <p:cNvSpPr/>
            <p:nvPr/>
          </p:nvSpPr>
          <p:spPr>
            <a:xfrm>
              <a:off x="4572000" y="6476999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22860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28600" y="1524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4572000" y="6476999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0" y="152400"/>
                  </a:moveTo>
                  <a:lnTo>
                    <a:pt x="228600" y="152400"/>
                  </a:lnTo>
                  <a:lnTo>
                    <a:pt x="228600" y="0"/>
                  </a:lnTo>
                  <a:lnTo>
                    <a:pt x="0" y="0"/>
                  </a:lnTo>
                  <a:lnTo>
                    <a:pt x="0" y="1524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5943600" y="6476999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22860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28600" y="1524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5943600" y="6476999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0" y="152400"/>
                  </a:moveTo>
                  <a:lnTo>
                    <a:pt x="228600" y="152400"/>
                  </a:lnTo>
                  <a:lnTo>
                    <a:pt x="228600" y="0"/>
                  </a:lnTo>
                  <a:lnTo>
                    <a:pt x="0" y="0"/>
                  </a:lnTo>
                  <a:lnTo>
                    <a:pt x="0" y="1524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6629400" y="6476999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22860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28600" y="1524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6629400" y="6476999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0" y="152400"/>
                  </a:moveTo>
                  <a:lnTo>
                    <a:pt x="228600" y="152400"/>
                  </a:lnTo>
                  <a:lnTo>
                    <a:pt x="228600" y="0"/>
                  </a:lnTo>
                  <a:lnTo>
                    <a:pt x="0" y="0"/>
                  </a:lnTo>
                  <a:lnTo>
                    <a:pt x="0" y="1524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1752600" y="6248399"/>
              <a:ext cx="228600" cy="609600"/>
            </a:xfrm>
            <a:custGeom>
              <a:avLst/>
              <a:gdLst/>
              <a:ahLst/>
              <a:cxnLst/>
              <a:rect l="l" t="t" r="r" b="b"/>
              <a:pathLst>
                <a:path w="228600" h="609600">
                  <a:moveTo>
                    <a:pt x="171450" y="0"/>
                  </a:moveTo>
                  <a:lnTo>
                    <a:pt x="57150" y="0"/>
                  </a:lnTo>
                  <a:lnTo>
                    <a:pt x="57150" y="457200"/>
                  </a:lnTo>
                  <a:lnTo>
                    <a:pt x="0" y="457200"/>
                  </a:lnTo>
                  <a:lnTo>
                    <a:pt x="114300" y="609599"/>
                  </a:lnTo>
                  <a:lnTo>
                    <a:pt x="228600" y="457200"/>
                  </a:lnTo>
                  <a:lnTo>
                    <a:pt x="171450" y="457200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D390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1752600" y="6248399"/>
              <a:ext cx="228600" cy="609600"/>
            </a:xfrm>
            <a:custGeom>
              <a:avLst/>
              <a:gdLst/>
              <a:ahLst/>
              <a:cxnLst/>
              <a:rect l="l" t="t" r="r" b="b"/>
              <a:pathLst>
                <a:path w="228600" h="609600">
                  <a:moveTo>
                    <a:pt x="0" y="457200"/>
                  </a:moveTo>
                  <a:lnTo>
                    <a:pt x="57150" y="457200"/>
                  </a:lnTo>
                  <a:lnTo>
                    <a:pt x="57150" y="0"/>
                  </a:lnTo>
                  <a:lnTo>
                    <a:pt x="171450" y="0"/>
                  </a:lnTo>
                  <a:lnTo>
                    <a:pt x="171450" y="457200"/>
                  </a:lnTo>
                  <a:lnTo>
                    <a:pt x="228600" y="457200"/>
                  </a:lnTo>
                  <a:lnTo>
                    <a:pt x="114300" y="609599"/>
                  </a:lnTo>
                  <a:lnTo>
                    <a:pt x="0" y="4572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4572000" y="6248399"/>
              <a:ext cx="228600" cy="609600"/>
            </a:xfrm>
            <a:custGeom>
              <a:avLst/>
              <a:gdLst/>
              <a:ahLst/>
              <a:cxnLst/>
              <a:rect l="l" t="t" r="r" b="b"/>
              <a:pathLst>
                <a:path w="228600" h="609600">
                  <a:moveTo>
                    <a:pt x="171450" y="0"/>
                  </a:moveTo>
                  <a:lnTo>
                    <a:pt x="57150" y="0"/>
                  </a:lnTo>
                  <a:lnTo>
                    <a:pt x="57150" y="457200"/>
                  </a:lnTo>
                  <a:lnTo>
                    <a:pt x="0" y="457200"/>
                  </a:lnTo>
                  <a:lnTo>
                    <a:pt x="114300" y="609599"/>
                  </a:lnTo>
                  <a:lnTo>
                    <a:pt x="228600" y="457200"/>
                  </a:lnTo>
                  <a:lnTo>
                    <a:pt x="171450" y="457200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D390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4572000" y="6248399"/>
              <a:ext cx="228600" cy="609600"/>
            </a:xfrm>
            <a:custGeom>
              <a:avLst/>
              <a:gdLst/>
              <a:ahLst/>
              <a:cxnLst/>
              <a:rect l="l" t="t" r="r" b="b"/>
              <a:pathLst>
                <a:path w="228600" h="609600">
                  <a:moveTo>
                    <a:pt x="0" y="457200"/>
                  </a:moveTo>
                  <a:lnTo>
                    <a:pt x="57150" y="457200"/>
                  </a:lnTo>
                  <a:lnTo>
                    <a:pt x="57150" y="0"/>
                  </a:lnTo>
                  <a:lnTo>
                    <a:pt x="171450" y="0"/>
                  </a:lnTo>
                  <a:lnTo>
                    <a:pt x="171450" y="457200"/>
                  </a:lnTo>
                  <a:lnTo>
                    <a:pt x="228600" y="457200"/>
                  </a:lnTo>
                  <a:lnTo>
                    <a:pt x="114300" y="609599"/>
                  </a:lnTo>
                  <a:lnTo>
                    <a:pt x="0" y="4572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3124200" y="6248399"/>
              <a:ext cx="228600" cy="609600"/>
            </a:xfrm>
            <a:custGeom>
              <a:avLst/>
              <a:gdLst/>
              <a:ahLst/>
              <a:cxnLst/>
              <a:rect l="l" t="t" r="r" b="b"/>
              <a:pathLst>
                <a:path w="228600" h="609600">
                  <a:moveTo>
                    <a:pt x="171450" y="0"/>
                  </a:moveTo>
                  <a:lnTo>
                    <a:pt x="57150" y="0"/>
                  </a:lnTo>
                  <a:lnTo>
                    <a:pt x="57150" y="457200"/>
                  </a:lnTo>
                  <a:lnTo>
                    <a:pt x="0" y="457200"/>
                  </a:lnTo>
                  <a:lnTo>
                    <a:pt x="114300" y="609599"/>
                  </a:lnTo>
                  <a:lnTo>
                    <a:pt x="228600" y="457200"/>
                  </a:lnTo>
                  <a:lnTo>
                    <a:pt x="171450" y="457200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D390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3124200" y="6248399"/>
              <a:ext cx="228600" cy="609600"/>
            </a:xfrm>
            <a:custGeom>
              <a:avLst/>
              <a:gdLst/>
              <a:ahLst/>
              <a:cxnLst/>
              <a:rect l="l" t="t" r="r" b="b"/>
              <a:pathLst>
                <a:path w="228600" h="609600">
                  <a:moveTo>
                    <a:pt x="0" y="457200"/>
                  </a:moveTo>
                  <a:lnTo>
                    <a:pt x="57150" y="457200"/>
                  </a:lnTo>
                  <a:lnTo>
                    <a:pt x="57150" y="0"/>
                  </a:lnTo>
                  <a:lnTo>
                    <a:pt x="171450" y="0"/>
                  </a:lnTo>
                  <a:lnTo>
                    <a:pt x="171450" y="457200"/>
                  </a:lnTo>
                  <a:lnTo>
                    <a:pt x="228600" y="457200"/>
                  </a:lnTo>
                  <a:lnTo>
                    <a:pt x="114300" y="609599"/>
                  </a:lnTo>
                  <a:lnTo>
                    <a:pt x="0" y="4572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5943600" y="6248399"/>
              <a:ext cx="228600" cy="609600"/>
            </a:xfrm>
            <a:custGeom>
              <a:avLst/>
              <a:gdLst/>
              <a:ahLst/>
              <a:cxnLst/>
              <a:rect l="l" t="t" r="r" b="b"/>
              <a:pathLst>
                <a:path w="228600" h="609600">
                  <a:moveTo>
                    <a:pt x="171450" y="0"/>
                  </a:moveTo>
                  <a:lnTo>
                    <a:pt x="57150" y="0"/>
                  </a:lnTo>
                  <a:lnTo>
                    <a:pt x="57150" y="457200"/>
                  </a:lnTo>
                  <a:lnTo>
                    <a:pt x="0" y="457200"/>
                  </a:lnTo>
                  <a:lnTo>
                    <a:pt x="114300" y="609599"/>
                  </a:lnTo>
                  <a:lnTo>
                    <a:pt x="228600" y="457200"/>
                  </a:lnTo>
                  <a:lnTo>
                    <a:pt x="171450" y="457200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D390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5943600" y="6248399"/>
              <a:ext cx="228600" cy="609600"/>
            </a:xfrm>
            <a:custGeom>
              <a:avLst/>
              <a:gdLst/>
              <a:ahLst/>
              <a:cxnLst/>
              <a:rect l="l" t="t" r="r" b="b"/>
              <a:pathLst>
                <a:path w="228600" h="609600">
                  <a:moveTo>
                    <a:pt x="0" y="457200"/>
                  </a:moveTo>
                  <a:lnTo>
                    <a:pt x="57150" y="457200"/>
                  </a:lnTo>
                  <a:lnTo>
                    <a:pt x="57150" y="0"/>
                  </a:lnTo>
                  <a:lnTo>
                    <a:pt x="171450" y="0"/>
                  </a:lnTo>
                  <a:lnTo>
                    <a:pt x="171450" y="457200"/>
                  </a:lnTo>
                  <a:lnTo>
                    <a:pt x="228600" y="457200"/>
                  </a:lnTo>
                  <a:lnTo>
                    <a:pt x="114300" y="609599"/>
                  </a:lnTo>
                  <a:lnTo>
                    <a:pt x="0" y="4572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8001000" y="457263"/>
              <a:ext cx="1142999" cy="7604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3" name="object 153"/>
          <p:cNvSpPr txBox="1"/>
          <p:nvPr/>
        </p:nvSpPr>
        <p:spPr>
          <a:xfrm>
            <a:off x="8744839" y="6537147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B8A4AD"/>
                </a:solidFill>
                <a:latin typeface="Arial"/>
                <a:cs typeface="Arial"/>
              </a:rPr>
              <a:t>36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680" y="0"/>
            <a:ext cx="9147810" cy="6861175"/>
            <a:chOff x="-3680" y="0"/>
            <a:chExt cx="9147810" cy="6861175"/>
          </a:xfrm>
        </p:grpSpPr>
        <p:sp>
          <p:nvSpPr>
            <p:cNvPr id="3" name="object 3"/>
            <p:cNvSpPr/>
            <p:nvPr/>
          </p:nvSpPr>
          <p:spPr>
            <a:xfrm>
              <a:off x="774191" y="178307"/>
              <a:ext cx="3131820" cy="7513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06195" y="742187"/>
              <a:ext cx="2331720" cy="6736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86227" y="742187"/>
              <a:ext cx="1725168" cy="67360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59707" y="742187"/>
              <a:ext cx="775715" cy="67360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83736" y="742187"/>
              <a:ext cx="2630423" cy="67360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73724" y="742187"/>
              <a:ext cx="1432559" cy="67360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69644" y="303098"/>
            <a:ext cx="25412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solidFill>
                  <a:srgbClr val="C22DA3"/>
                </a:solidFill>
                <a:latin typeface="Arial"/>
                <a:cs typeface="Arial"/>
              </a:rPr>
              <a:t>Bulk</a:t>
            </a:r>
            <a:r>
              <a:rPr sz="3600" b="0" spc="-100" dirty="0">
                <a:solidFill>
                  <a:srgbClr val="C22DA3"/>
                </a:solidFill>
                <a:latin typeface="Arial"/>
                <a:cs typeface="Arial"/>
              </a:rPr>
              <a:t> </a:t>
            </a:r>
            <a:r>
              <a:rPr sz="3600" b="0" dirty="0">
                <a:solidFill>
                  <a:srgbClr val="C22DA3"/>
                </a:solidFill>
                <a:latin typeface="Arial"/>
                <a:cs typeface="Arial"/>
              </a:rPr>
              <a:t>erosion</a:t>
            </a:r>
            <a:endParaRPr sz="360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37</a:t>
            </a:fld>
            <a:endParaRPr spc="-5" dirty="0"/>
          </a:p>
        </p:txBody>
      </p:sp>
      <p:sp>
        <p:nvSpPr>
          <p:cNvPr id="10" name="object 10"/>
          <p:cNvSpPr txBox="1"/>
          <p:nvPr/>
        </p:nvSpPr>
        <p:spPr>
          <a:xfrm>
            <a:off x="1069644" y="572599"/>
            <a:ext cx="7959725" cy="4371340"/>
          </a:xfrm>
          <a:prstGeom prst="rect">
            <a:avLst/>
          </a:prstGeom>
        </p:spPr>
        <p:txBody>
          <a:bodyPr vert="horz" wrap="square" lIns="0" tIns="292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05"/>
              </a:spcBef>
            </a:pPr>
            <a:r>
              <a:rPr sz="3200" spc="-5" dirty="0">
                <a:solidFill>
                  <a:srgbClr val="C22DA3"/>
                </a:solidFill>
                <a:latin typeface="Arial"/>
                <a:cs typeface="Arial"/>
              </a:rPr>
              <a:t>(e.g. poly lactide, </a:t>
            </a:r>
            <a:r>
              <a:rPr sz="3200" dirty="0">
                <a:solidFill>
                  <a:srgbClr val="C22DA3"/>
                </a:solidFill>
                <a:latin typeface="Arial"/>
                <a:cs typeface="Arial"/>
              </a:rPr>
              <a:t>polyglycolic</a:t>
            </a:r>
            <a:r>
              <a:rPr sz="3200" spc="-60" dirty="0">
                <a:solidFill>
                  <a:srgbClr val="C22DA3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C22DA3"/>
                </a:solidFill>
                <a:latin typeface="Arial"/>
                <a:cs typeface="Arial"/>
              </a:rPr>
              <a:t>acid)</a:t>
            </a:r>
            <a:endParaRPr sz="3200">
              <a:latin typeface="Arial"/>
              <a:cs typeface="Arial"/>
            </a:endParaRPr>
          </a:p>
          <a:p>
            <a:pPr marL="423545" marR="897890" indent="-236220">
              <a:lnSpc>
                <a:spcPct val="100000"/>
              </a:lnSpc>
              <a:spcBef>
                <a:spcPts val="1645"/>
              </a:spcBef>
              <a:buClr>
                <a:srgbClr val="B83C68"/>
              </a:buClr>
              <a:buFont typeface="Verdana"/>
              <a:buChar char="◦"/>
              <a:tabLst>
                <a:tab pos="424180" algn="l"/>
              </a:tabLst>
            </a:pPr>
            <a:r>
              <a:rPr sz="2400" spc="-5" dirty="0">
                <a:solidFill>
                  <a:srgbClr val="0033CC"/>
                </a:solidFill>
                <a:latin typeface="Arial"/>
                <a:cs typeface="Arial"/>
              </a:rPr>
              <a:t>When </a:t>
            </a:r>
            <a:r>
              <a:rPr sz="2400" dirty="0">
                <a:solidFill>
                  <a:srgbClr val="0033CC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0033CC"/>
                </a:solidFill>
                <a:latin typeface="Arial"/>
                <a:cs typeface="Arial"/>
              </a:rPr>
              <a:t>polymer is exposed </a:t>
            </a:r>
            <a:r>
              <a:rPr sz="2400" dirty="0">
                <a:solidFill>
                  <a:srgbClr val="0033CC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0033CC"/>
                </a:solidFill>
                <a:latin typeface="Arial"/>
                <a:cs typeface="Arial"/>
              </a:rPr>
              <a:t>water hydrolysis  </a:t>
            </a:r>
            <a:r>
              <a:rPr sz="2400" dirty="0">
                <a:solidFill>
                  <a:srgbClr val="0033CC"/>
                </a:solidFill>
                <a:latin typeface="Arial"/>
                <a:cs typeface="Arial"/>
              </a:rPr>
              <a:t>occurs</a:t>
            </a:r>
            <a:endParaRPr sz="2400">
              <a:latin typeface="Arial"/>
              <a:cs typeface="Arial"/>
            </a:endParaRPr>
          </a:p>
          <a:p>
            <a:pPr marL="423545" marR="521334" indent="-236220">
              <a:lnSpc>
                <a:spcPct val="100000"/>
              </a:lnSpc>
              <a:spcBef>
                <a:spcPts val="605"/>
              </a:spcBef>
              <a:buClr>
                <a:srgbClr val="B83C68"/>
              </a:buClr>
              <a:buFont typeface="Verdana"/>
              <a:buChar char="◦"/>
              <a:tabLst>
                <a:tab pos="424180" algn="l"/>
              </a:tabLst>
            </a:pP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Hydrolysis degrades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large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polymers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into smaller  biocompatible</a:t>
            </a:r>
            <a:r>
              <a:rPr sz="2400" spc="3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compounds</a:t>
            </a:r>
            <a:endParaRPr sz="2400">
              <a:latin typeface="Arial"/>
              <a:cs typeface="Arial"/>
            </a:endParaRPr>
          </a:p>
          <a:p>
            <a:pPr marL="423545" marR="5080" indent="-236220">
              <a:lnSpc>
                <a:spcPct val="100000"/>
              </a:lnSpc>
              <a:spcBef>
                <a:spcPts val="1440"/>
              </a:spcBef>
              <a:buClr>
                <a:srgbClr val="B83C68"/>
              </a:buClr>
              <a:buFont typeface="Verdana"/>
              <a:buChar char="◦"/>
              <a:tabLst>
                <a:tab pos="424180" algn="l"/>
              </a:tabLst>
            </a:pPr>
            <a:r>
              <a:rPr sz="2400" spc="-5" dirty="0">
                <a:latin typeface="Arial"/>
                <a:cs typeface="Arial"/>
              </a:rPr>
              <a:t>These small </a:t>
            </a:r>
            <a:r>
              <a:rPr sz="2400" dirty="0">
                <a:latin typeface="Arial"/>
                <a:cs typeface="Arial"/>
              </a:rPr>
              <a:t>compound </a:t>
            </a:r>
            <a:r>
              <a:rPr sz="2400" spc="-10" dirty="0">
                <a:latin typeface="Arial"/>
                <a:cs typeface="Arial"/>
              </a:rPr>
              <a:t>diffuse </a:t>
            </a:r>
            <a:r>
              <a:rPr sz="2400" dirty="0">
                <a:latin typeface="Arial"/>
                <a:cs typeface="Arial"/>
              </a:rPr>
              <a:t>out of the matrix through  the voids caused by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swelling</a:t>
            </a:r>
            <a:endParaRPr sz="2400">
              <a:latin typeface="Arial"/>
              <a:cs typeface="Arial"/>
            </a:endParaRPr>
          </a:p>
          <a:p>
            <a:pPr marL="423545" marR="64135" indent="-236220">
              <a:lnSpc>
                <a:spcPct val="100000"/>
              </a:lnSpc>
              <a:spcBef>
                <a:spcPts val="1440"/>
              </a:spcBef>
              <a:buClr>
                <a:srgbClr val="B83C68"/>
              </a:buClr>
              <a:buFont typeface="Verdana"/>
              <a:buChar char="◦"/>
              <a:tabLst>
                <a:tab pos="424180" algn="l"/>
              </a:tabLst>
            </a:pPr>
            <a:r>
              <a:rPr sz="2400" spc="-5" dirty="0">
                <a:solidFill>
                  <a:srgbClr val="663300"/>
                </a:solidFill>
                <a:latin typeface="Arial"/>
                <a:cs typeface="Arial"/>
              </a:rPr>
              <a:t>Loss </a:t>
            </a:r>
            <a:r>
              <a:rPr sz="2400" dirty="0">
                <a:solidFill>
                  <a:srgbClr val="663300"/>
                </a:solidFill>
                <a:latin typeface="Arial"/>
                <a:cs typeface="Arial"/>
              </a:rPr>
              <a:t>of the </a:t>
            </a:r>
            <a:r>
              <a:rPr sz="2400" spc="-5" dirty="0">
                <a:solidFill>
                  <a:srgbClr val="663300"/>
                </a:solidFill>
                <a:latin typeface="Arial"/>
                <a:cs typeface="Arial"/>
              </a:rPr>
              <a:t>small </a:t>
            </a:r>
            <a:r>
              <a:rPr sz="2400" dirty="0">
                <a:solidFill>
                  <a:srgbClr val="663300"/>
                </a:solidFill>
                <a:latin typeface="Arial"/>
                <a:cs typeface="Arial"/>
              </a:rPr>
              <a:t>compounds accelerates the </a:t>
            </a:r>
            <a:r>
              <a:rPr sz="2400" spc="-5" dirty="0">
                <a:solidFill>
                  <a:srgbClr val="663300"/>
                </a:solidFill>
                <a:latin typeface="Arial"/>
                <a:cs typeface="Arial"/>
              </a:rPr>
              <a:t>formation  </a:t>
            </a:r>
            <a:r>
              <a:rPr sz="2400" dirty="0">
                <a:solidFill>
                  <a:srgbClr val="663300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663300"/>
                </a:solidFill>
                <a:latin typeface="Arial"/>
                <a:cs typeface="Arial"/>
              </a:rPr>
              <a:t>voids </a:t>
            </a:r>
            <a:r>
              <a:rPr sz="2400" dirty="0">
                <a:solidFill>
                  <a:srgbClr val="663300"/>
                </a:solidFill>
                <a:latin typeface="Arial"/>
                <a:cs typeface="Arial"/>
              </a:rPr>
              <a:t>thus the </a:t>
            </a:r>
            <a:r>
              <a:rPr sz="2400" spc="-5" dirty="0">
                <a:solidFill>
                  <a:srgbClr val="663300"/>
                </a:solidFill>
                <a:latin typeface="Arial"/>
                <a:cs typeface="Arial"/>
              </a:rPr>
              <a:t>exit </a:t>
            </a:r>
            <a:r>
              <a:rPr sz="2400" dirty="0">
                <a:solidFill>
                  <a:srgbClr val="663300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663300"/>
                </a:solidFill>
                <a:latin typeface="Arial"/>
                <a:cs typeface="Arial"/>
              </a:rPr>
              <a:t>drug</a:t>
            </a:r>
            <a:r>
              <a:rPr sz="2400" spc="10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663300"/>
                </a:solidFill>
                <a:latin typeface="Arial"/>
                <a:cs typeface="Arial"/>
              </a:rPr>
              <a:t>molecules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66725" y="457263"/>
            <a:ext cx="8677275" cy="6330950"/>
            <a:chOff x="466725" y="457263"/>
            <a:chExt cx="8677275" cy="6330950"/>
          </a:xfrm>
        </p:grpSpPr>
        <p:sp>
          <p:nvSpPr>
            <p:cNvPr id="12" name="object 12"/>
            <p:cNvSpPr/>
            <p:nvPr/>
          </p:nvSpPr>
          <p:spPr>
            <a:xfrm>
              <a:off x="466725" y="5286374"/>
              <a:ext cx="1231900" cy="12319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41650" y="5099049"/>
              <a:ext cx="1460500" cy="15367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708650" y="4876799"/>
              <a:ext cx="1987550" cy="191134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480050" y="5480049"/>
              <a:ext cx="88900" cy="8890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001000" y="457263"/>
              <a:ext cx="1142999" cy="76041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136394" y="5505399"/>
            <a:ext cx="5607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rlito"/>
                <a:cs typeface="Carlito"/>
              </a:rPr>
              <a:t>Add  </a:t>
            </a:r>
            <a:r>
              <a:rPr sz="1800" spc="-30" dirty="0">
                <a:latin typeface="Carlito"/>
                <a:cs typeface="Carlito"/>
              </a:rPr>
              <a:t>w</a:t>
            </a:r>
            <a:r>
              <a:rPr sz="1800" spc="-15" dirty="0">
                <a:latin typeface="Carlito"/>
                <a:cs typeface="Carlito"/>
              </a:rPr>
              <a:t>a</a:t>
            </a:r>
            <a:r>
              <a:rPr sz="1800" spc="-30" dirty="0">
                <a:latin typeface="Carlito"/>
                <a:cs typeface="Carlito"/>
              </a:rPr>
              <a:t>t</a:t>
            </a:r>
            <a:r>
              <a:rPr sz="1800" dirty="0">
                <a:latin typeface="Carlito"/>
                <a:cs typeface="Carlito"/>
              </a:rPr>
              <a:t>er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879975" y="5429199"/>
            <a:ext cx="4502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rlito"/>
                <a:cs typeface="Carlito"/>
              </a:rPr>
              <a:t>Add  t</a:t>
            </a:r>
            <a:r>
              <a:rPr sz="1800" spc="-10" dirty="0">
                <a:latin typeface="Carlito"/>
                <a:cs typeface="Carlito"/>
              </a:rPr>
              <a:t>i</a:t>
            </a:r>
            <a:r>
              <a:rPr sz="1800" dirty="0">
                <a:latin typeface="Carlito"/>
                <a:cs typeface="Carlito"/>
              </a:rPr>
              <a:t>me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680" y="0"/>
            <a:ext cx="9147810" cy="6861175"/>
            <a:chOff x="-3680" y="0"/>
            <a:chExt cx="9147810" cy="6861175"/>
          </a:xfrm>
        </p:grpSpPr>
        <p:sp>
          <p:nvSpPr>
            <p:cNvPr id="3" name="object 3"/>
            <p:cNvSpPr/>
            <p:nvPr/>
          </p:nvSpPr>
          <p:spPr>
            <a:xfrm>
              <a:off x="850391" y="102107"/>
              <a:ext cx="3817620" cy="7513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82396" y="716280"/>
              <a:ext cx="1586484" cy="6842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17192" y="716280"/>
              <a:ext cx="3284220" cy="68427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17719" y="650748"/>
              <a:ext cx="768096" cy="75133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45844" y="226567"/>
            <a:ext cx="394589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5" dirty="0">
                <a:solidFill>
                  <a:srgbClr val="C22DA3"/>
                </a:solidFill>
                <a:latin typeface="Arial"/>
                <a:cs typeface="Arial"/>
              </a:rPr>
              <a:t>Surface</a:t>
            </a:r>
            <a:r>
              <a:rPr sz="3600" b="0" spc="-25" dirty="0">
                <a:solidFill>
                  <a:srgbClr val="C22DA3"/>
                </a:solidFill>
                <a:latin typeface="Arial"/>
                <a:cs typeface="Arial"/>
              </a:rPr>
              <a:t> </a:t>
            </a:r>
            <a:r>
              <a:rPr sz="3600" b="0" dirty="0">
                <a:solidFill>
                  <a:srgbClr val="C22DA3"/>
                </a:solidFill>
                <a:latin typeface="Arial"/>
                <a:cs typeface="Arial"/>
              </a:rPr>
              <a:t>erosion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200" b="0" spc="-5" dirty="0">
                <a:solidFill>
                  <a:srgbClr val="C22DA3"/>
                </a:solidFill>
                <a:latin typeface="Arial"/>
                <a:cs typeface="Arial"/>
              </a:rPr>
              <a:t>(e.g.,</a:t>
            </a:r>
            <a:r>
              <a:rPr sz="3200" b="0" spc="-50" dirty="0">
                <a:solidFill>
                  <a:srgbClr val="C22DA3"/>
                </a:solidFill>
                <a:latin typeface="Arial"/>
                <a:cs typeface="Arial"/>
              </a:rPr>
              <a:t> </a:t>
            </a:r>
            <a:r>
              <a:rPr sz="3200" b="0" spc="-5" dirty="0">
                <a:solidFill>
                  <a:srgbClr val="C22DA3"/>
                </a:solidFill>
                <a:latin typeface="Arial"/>
                <a:cs typeface="Arial"/>
              </a:rPr>
              <a:t>polyanhydrides</a:t>
            </a:r>
            <a:r>
              <a:rPr sz="3600" b="0" spc="-5" dirty="0">
                <a:solidFill>
                  <a:srgbClr val="C22DA3"/>
                </a:solidFill>
                <a:latin typeface="Arial"/>
                <a:cs typeface="Arial"/>
              </a:rPr>
              <a:t>)</a:t>
            </a:r>
            <a:endParaRPr sz="3600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38</a:t>
            </a:fld>
            <a:endParaRPr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1183944" y="1383537"/>
            <a:ext cx="7663180" cy="3488054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240665" marR="380365" indent="-228600">
              <a:lnSpc>
                <a:spcPts val="2690"/>
              </a:lnSpc>
              <a:spcBef>
                <a:spcPts val="740"/>
              </a:spcBef>
            </a:pPr>
            <a:r>
              <a:rPr sz="2800" spc="-5" dirty="0">
                <a:solidFill>
                  <a:srgbClr val="B83C68"/>
                </a:solidFill>
                <a:latin typeface="Arial"/>
                <a:cs typeface="Arial"/>
              </a:rPr>
              <a:t>–</a:t>
            </a:r>
            <a:r>
              <a:rPr sz="2800" spc="-570" dirty="0">
                <a:solidFill>
                  <a:srgbClr val="B83C68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663300"/>
                </a:solidFill>
                <a:latin typeface="Times New Roman"/>
                <a:cs typeface="Times New Roman"/>
              </a:rPr>
              <a:t>When the polymer is exposed to water </a:t>
            </a: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hydrolysis  </a:t>
            </a:r>
            <a:r>
              <a:rPr sz="2800" spc="-5" dirty="0">
                <a:solidFill>
                  <a:srgbClr val="663300"/>
                </a:solidFill>
                <a:latin typeface="Times New Roman"/>
                <a:cs typeface="Times New Roman"/>
              </a:rPr>
              <a:t>occurs</a:t>
            </a:r>
            <a:endParaRPr sz="2800">
              <a:latin typeface="Times New Roman"/>
              <a:cs typeface="Times New Roman"/>
            </a:endParaRPr>
          </a:p>
          <a:p>
            <a:pPr marL="240665" marR="5080" indent="-228600">
              <a:lnSpc>
                <a:spcPts val="2690"/>
              </a:lnSpc>
              <a:spcBef>
                <a:spcPts val="600"/>
              </a:spcBef>
            </a:pPr>
            <a:r>
              <a:rPr sz="2800" spc="-5" dirty="0">
                <a:solidFill>
                  <a:srgbClr val="B83C68"/>
                </a:solidFill>
                <a:latin typeface="Arial"/>
                <a:cs typeface="Arial"/>
              </a:rPr>
              <a:t>–</a:t>
            </a:r>
            <a:r>
              <a:rPr sz="2800" spc="-545" dirty="0">
                <a:solidFill>
                  <a:srgbClr val="B83C6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3CC"/>
                </a:solidFill>
                <a:latin typeface="Times New Roman"/>
                <a:cs typeface="Times New Roman"/>
              </a:rPr>
              <a:t>Hydrolysis </a:t>
            </a:r>
            <a:r>
              <a:rPr sz="2800" spc="-5" dirty="0">
                <a:solidFill>
                  <a:srgbClr val="0033CC"/>
                </a:solidFill>
                <a:latin typeface="Times New Roman"/>
                <a:cs typeface="Times New Roman"/>
              </a:rPr>
              <a:t>degrades the </a:t>
            </a:r>
            <a:r>
              <a:rPr sz="2800" spc="-15" dirty="0">
                <a:solidFill>
                  <a:srgbClr val="0033CC"/>
                </a:solidFill>
                <a:latin typeface="Times New Roman"/>
                <a:cs typeface="Times New Roman"/>
              </a:rPr>
              <a:t>large </a:t>
            </a:r>
            <a:r>
              <a:rPr sz="2800" spc="-5" dirty="0">
                <a:solidFill>
                  <a:srgbClr val="0033CC"/>
                </a:solidFill>
                <a:latin typeface="Times New Roman"/>
                <a:cs typeface="Times New Roman"/>
              </a:rPr>
              <a:t>polymers into smaller  biocompatible</a:t>
            </a:r>
            <a:r>
              <a:rPr sz="2800" spc="-40" dirty="0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33CC"/>
                </a:solidFill>
                <a:latin typeface="Times New Roman"/>
                <a:cs typeface="Times New Roman"/>
              </a:rPr>
              <a:t>compounds</a:t>
            </a:r>
            <a:endParaRPr sz="2800">
              <a:latin typeface="Times New Roman"/>
              <a:cs typeface="Times New Roman"/>
            </a:endParaRPr>
          </a:p>
          <a:p>
            <a:pPr marL="240665" marR="35560" indent="-228600">
              <a:lnSpc>
                <a:spcPct val="80000"/>
              </a:lnSpc>
              <a:spcBef>
                <a:spcPts val="620"/>
              </a:spcBef>
            </a:pPr>
            <a:r>
              <a:rPr sz="2800" spc="-5" dirty="0">
                <a:solidFill>
                  <a:srgbClr val="B83C68"/>
                </a:solidFill>
                <a:latin typeface="Arial"/>
                <a:cs typeface="Arial"/>
              </a:rPr>
              <a:t>–</a:t>
            </a:r>
            <a:r>
              <a:rPr sz="2800" spc="-520" dirty="0">
                <a:solidFill>
                  <a:srgbClr val="B83C68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660066"/>
                </a:solidFill>
                <a:latin typeface="Times New Roman"/>
                <a:cs typeface="Times New Roman"/>
              </a:rPr>
              <a:t>These </a:t>
            </a:r>
            <a:r>
              <a:rPr sz="2800" spc="-10" dirty="0">
                <a:solidFill>
                  <a:srgbClr val="660066"/>
                </a:solidFill>
                <a:latin typeface="Times New Roman"/>
                <a:cs typeface="Times New Roman"/>
              </a:rPr>
              <a:t>small </a:t>
            </a:r>
            <a:r>
              <a:rPr sz="2800" spc="-5" dirty="0">
                <a:solidFill>
                  <a:srgbClr val="660066"/>
                </a:solidFill>
                <a:latin typeface="Times New Roman"/>
                <a:cs typeface="Times New Roman"/>
              </a:rPr>
              <a:t>compound </a:t>
            </a:r>
            <a:r>
              <a:rPr sz="2800" spc="-10" dirty="0">
                <a:solidFill>
                  <a:srgbClr val="660066"/>
                </a:solidFill>
                <a:latin typeface="Times New Roman"/>
                <a:cs typeface="Times New Roman"/>
              </a:rPr>
              <a:t>diffuse </a:t>
            </a:r>
            <a:r>
              <a:rPr sz="2800" spc="-5" dirty="0">
                <a:solidFill>
                  <a:srgbClr val="660066"/>
                </a:solidFill>
                <a:latin typeface="Times New Roman"/>
                <a:cs typeface="Times New Roman"/>
              </a:rPr>
              <a:t>from </a:t>
            </a:r>
            <a:r>
              <a:rPr sz="2800" dirty="0">
                <a:solidFill>
                  <a:srgbClr val="660066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srgbClr val="660066"/>
                </a:solidFill>
                <a:latin typeface="Times New Roman"/>
                <a:cs typeface="Times New Roman"/>
              </a:rPr>
              <a:t>interface of  </a:t>
            </a:r>
            <a:r>
              <a:rPr sz="2800" dirty="0">
                <a:solidFill>
                  <a:srgbClr val="660066"/>
                </a:solidFill>
                <a:latin typeface="Times New Roman"/>
                <a:cs typeface="Times New Roman"/>
              </a:rPr>
              <a:t>the</a:t>
            </a:r>
            <a:r>
              <a:rPr sz="2800" spc="-30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660066"/>
                </a:solidFill>
                <a:latin typeface="Times New Roman"/>
                <a:cs typeface="Times New Roman"/>
              </a:rPr>
              <a:t>polymer</a:t>
            </a:r>
            <a:endParaRPr sz="2800">
              <a:latin typeface="Times New Roman"/>
              <a:cs typeface="Times New Roman"/>
            </a:endParaRPr>
          </a:p>
          <a:p>
            <a:pPr marL="240665" marR="262255" indent="-228600">
              <a:lnSpc>
                <a:spcPts val="2690"/>
              </a:lnSpc>
              <a:spcBef>
                <a:spcPts val="580"/>
              </a:spcBef>
            </a:pPr>
            <a:r>
              <a:rPr sz="2800" spc="-5" dirty="0">
                <a:solidFill>
                  <a:srgbClr val="B83C68"/>
                </a:solidFill>
                <a:latin typeface="Arial"/>
                <a:cs typeface="Arial"/>
              </a:rPr>
              <a:t>–</a:t>
            </a:r>
            <a:r>
              <a:rPr sz="2800" spc="-515" dirty="0">
                <a:solidFill>
                  <a:srgbClr val="B83C68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AF50"/>
                </a:solidFill>
                <a:latin typeface="Times New Roman"/>
                <a:cs typeface="Times New Roman"/>
              </a:rPr>
              <a:t>Loss of the small compounds reveals 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drug </a:t>
            </a:r>
            <a:r>
              <a:rPr sz="2800" spc="-5" dirty="0">
                <a:solidFill>
                  <a:srgbClr val="00AF50"/>
                </a:solidFill>
                <a:latin typeface="Times New Roman"/>
                <a:cs typeface="Times New Roman"/>
              </a:rPr>
              <a:t>trapped  within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ts val="3310"/>
              </a:lnSpc>
            </a:pPr>
            <a:r>
              <a:rPr sz="2800" spc="-5" dirty="0">
                <a:solidFill>
                  <a:srgbClr val="B83C68"/>
                </a:solidFill>
                <a:latin typeface="Arial"/>
                <a:cs typeface="Arial"/>
              </a:rPr>
              <a:t>–</a:t>
            </a:r>
            <a:r>
              <a:rPr sz="2800" spc="-565" dirty="0">
                <a:solidFill>
                  <a:srgbClr val="B83C68"/>
                </a:solidFill>
                <a:latin typeface="Arial"/>
                <a:cs typeface="Arial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Note these polymer do </a:t>
            </a:r>
            <a:r>
              <a:rPr sz="2800" dirty="0">
                <a:latin typeface="Times New Roman"/>
                <a:cs typeface="Times New Roman"/>
              </a:rPr>
              <a:t>not </a:t>
            </a:r>
            <a:r>
              <a:rPr sz="2800" spc="-5" dirty="0">
                <a:latin typeface="Times New Roman"/>
                <a:cs typeface="Times New Roman"/>
              </a:rPr>
              <a:t>swell.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66725" y="381063"/>
            <a:ext cx="8677275" cy="6330950"/>
            <a:chOff x="466725" y="381063"/>
            <a:chExt cx="8677275" cy="6330950"/>
          </a:xfrm>
        </p:grpSpPr>
        <p:sp>
          <p:nvSpPr>
            <p:cNvPr id="10" name="object 10"/>
            <p:cNvSpPr/>
            <p:nvPr/>
          </p:nvSpPr>
          <p:spPr>
            <a:xfrm>
              <a:off x="466725" y="5286374"/>
              <a:ext cx="1231900" cy="12319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29000" y="6476999"/>
              <a:ext cx="152400" cy="1524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17850" y="5175249"/>
              <a:ext cx="1308100" cy="13843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96000" y="6476999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>
                  <a:moveTo>
                    <a:pt x="76200" y="0"/>
                  </a:moveTo>
                  <a:lnTo>
                    <a:pt x="46559" y="5987"/>
                  </a:lnTo>
                  <a:lnTo>
                    <a:pt x="22336" y="22317"/>
                  </a:lnTo>
                  <a:lnTo>
                    <a:pt x="5994" y="46537"/>
                  </a:lnTo>
                  <a:lnTo>
                    <a:pt x="0" y="76200"/>
                  </a:lnTo>
                  <a:lnTo>
                    <a:pt x="5994" y="105862"/>
                  </a:lnTo>
                  <a:lnTo>
                    <a:pt x="22336" y="130082"/>
                  </a:lnTo>
                  <a:lnTo>
                    <a:pt x="46559" y="146412"/>
                  </a:lnTo>
                  <a:lnTo>
                    <a:pt x="76200" y="152400"/>
                  </a:lnTo>
                  <a:lnTo>
                    <a:pt x="105840" y="146412"/>
                  </a:lnTo>
                  <a:lnTo>
                    <a:pt x="130063" y="130082"/>
                  </a:lnTo>
                  <a:lnTo>
                    <a:pt x="146405" y="105862"/>
                  </a:lnTo>
                  <a:lnTo>
                    <a:pt x="152400" y="76200"/>
                  </a:lnTo>
                  <a:lnTo>
                    <a:pt x="146405" y="46537"/>
                  </a:lnTo>
                  <a:lnTo>
                    <a:pt x="130063" y="22317"/>
                  </a:lnTo>
                  <a:lnTo>
                    <a:pt x="105840" y="5987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AC66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270250" y="6546849"/>
              <a:ext cx="88900" cy="889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72200" y="6400799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>
                  <a:moveTo>
                    <a:pt x="76200" y="0"/>
                  </a:moveTo>
                  <a:lnTo>
                    <a:pt x="46559" y="5987"/>
                  </a:lnTo>
                  <a:lnTo>
                    <a:pt x="22336" y="22317"/>
                  </a:lnTo>
                  <a:lnTo>
                    <a:pt x="5994" y="46537"/>
                  </a:lnTo>
                  <a:lnTo>
                    <a:pt x="0" y="76200"/>
                  </a:lnTo>
                  <a:lnTo>
                    <a:pt x="5994" y="105862"/>
                  </a:lnTo>
                  <a:lnTo>
                    <a:pt x="22336" y="130082"/>
                  </a:lnTo>
                  <a:lnTo>
                    <a:pt x="46559" y="146412"/>
                  </a:lnTo>
                  <a:lnTo>
                    <a:pt x="76200" y="152400"/>
                  </a:lnTo>
                  <a:lnTo>
                    <a:pt x="105840" y="146412"/>
                  </a:lnTo>
                  <a:lnTo>
                    <a:pt x="130063" y="130082"/>
                  </a:lnTo>
                  <a:lnTo>
                    <a:pt x="146405" y="105862"/>
                  </a:lnTo>
                  <a:lnTo>
                    <a:pt x="152400" y="76200"/>
                  </a:lnTo>
                  <a:lnTo>
                    <a:pt x="146405" y="46537"/>
                  </a:lnTo>
                  <a:lnTo>
                    <a:pt x="130063" y="22317"/>
                  </a:lnTo>
                  <a:lnTo>
                    <a:pt x="105840" y="5987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AC66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861050" y="5099049"/>
              <a:ext cx="1460500" cy="13843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013450" y="6470649"/>
              <a:ext cx="88900" cy="889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18250" y="6623049"/>
              <a:ext cx="88900" cy="889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001000" y="381063"/>
              <a:ext cx="1142999" cy="76041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136394" y="5505399"/>
            <a:ext cx="5607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rlito"/>
                <a:cs typeface="Carlito"/>
              </a:rPr>
              <a:t>Add  </a:t>
            </a:r>
            <a:r>
              <a:rPr sz="1800" spc="-30" dirty="0">
                <a:latin typeface="Carlito"/>
                <a:cs typeface="Carlito"/>
              </a:rPr>
              <a:t>w</a:t>
            </a:r>
            <a:r>
              <a:rPr sz="1800" spc="-15" dirty="0">
                <a:latin typeface="Carlito"/>
                <a:cs typeface="Carlito"/>
              </a:rPr>
              <a:t>a</a:t>
            </a:r>
            <a:r>
              <a:rPr sz="1800" spc="-30" dirty="0">
                <a:latin typeface="Carlito"/>
                <a:cs typeface="Carlito"/>
              </a:rPr>
              <a:t>t</a:t>
            </a:r>
            <a:r>
              <a:rPr sz="1800" dirty="0">
                <a:latin typeface="Carlito"/>
                <a:cs typeface="Carlito"/>
              </a:rPr>
              <a:t>er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879975" y="5429199"/>
            <a:ext cx="4502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rlito"/>
                <a:cs typeface="Carlito"/>
              </a:rPr>
              <a:t>Add  t</a:t>
            </a:r>
            <a:r>
              <a:rPr sz="1800" spc="-10" dirty="0">
                <a:latin typeface="Carlito"/>
                <a:cs typeface="Carlito"/>
              </a:rPr>
              <a:t>i</a:t>
            </a:r>
            <a:r>
              <a:rPr sz="1800" dirty="0">
                <a:latin typeface="Carlito"/>
                <a:cs typeface="Carlito"/>
              </a:rPr>
              <a:t>me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680" y="0"/>
            <a:ext cx="9147810" cy="6861175"/>
            <a:chOff x="-3680" y="0"/>
            <a:chExt cx="9147810" cy="6861175"/>
          </a:xfrm>
        </p:grpSpPr>
        <p:sp>
          <p:nvSpPr>
            <p:cNvPr id="3" name="object 3"/>
            <p:cNvSpPr/>
            <p:nvPr/>
          </p:nvSpPr>
          <p:spPr>
            <a:xfrm>
              <a:off x="2427858" y="701420"/>
              <a:ext cx="4604893" cy="47510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27858" y="701420"/>
              <a:ext cx="4605020" cy="475615"/>
            </a:xfrm>
            <a:custGeom>
              <a:avLst/>
              <a:gdLst/>
              <a:ahLst/>
              <a:cxnLst/>
              <a:rect l="l" t="t" r="r" b="b"/>
              <a:pathLst>
                <a:path w="4605020" h="475615">
                  <a:moveTo>
                    <a:pt x="3861307" y="25400"/>
                  </a:moveTo>
                  <a:lnTo>
                    <a:pt x="3806444" y="41306"/>
                  </a:lnTo>
                  <a:lnTo>
                    <a:pt x="3766439" y="89026"/>
                  </a:lnTo>
                  <a:lnTo>
                    <a:pt x="3746611" y="152638"/>
                  </a:lnTo>
                  <a:lnTo>
                    <a:pt x="3741668" y="192986"/>
                  </a:lnTo>
                  <a:lnTo>
                    <a:pt x="3740023" y="239013"/>
                  </a:lnTo>
                  <a:lnTo>
                    <a:pt x="3742572" y="293330"/>
                  </a:lnTo>
                  <a:lnTo>
                    <a:pt x="3750230" y="340074"/>
                  </a:lnTo>
                  <a:lnTo>
                    <a:pt x="3763008" y="379245"/>
                  </a:lnTo>
                  <a:lnTo>
                    <a:pt x="3796538" y="427847"/>
                  </a:lnTo>
                  <a:lnTo>
                    <a:pt x="3836352" y="447278"/>
                  </a:lnTo>
                  <a:lnTo>
                    <a:pt x="3860546" y="449706"/>
                  </a:lnTo>
                  <a:lnTo>
                    <a:pt x="3877073" y="448659"/>
                  </a:lnTo>
                  <a:lnTo>
                    <a:pt x="3918204" y="432942"/>
                  </a:lnTo>
                  <a:lnTo>
                    <a:pt x="3944366" y="405145"/>
                  </a:lnTo>
                  <a:lnTo>
                    <a:pt x="3964051" y="364489"/>
                  </a:lnTo>
                  <a:lnTo>
                    <a:pt x="3976338" y="310292"/>
                  </a:lnTo>
                  <a:lnTo>
                    <a:pt x="3980433" y="241807"/>
                  </a:lnTo>
                  <a:lnTo>
                    <a:pt x="3979386" y="199588"/>
                  </a:lnTo>
                  <a:lnTo>
                    <a:pt x="3971004" y="132151"/>
                  </a:lnTo>
                  <a:lnTo>
                    <a:pt x="3954716" y="86266"/>
                  </a:lnTo>
                  <a:lnTo>
                    <a:pt x="3933380" y="54695"/>
                  </a:lnTo>
                  <a:lnTo>
                    <a:pt x="3893105" y="30035"/>
                  </a:lnTo>
                  <a:lnTo>
                    <a:pt x="3861307" y="25400"/>
                  </a:lnTo>
                  <a:close/>
                </a:path>
                <a:path w="4605020" h="475615">
                  <a:moveTo>
                    <a:pt x="737108" y="25400"/>
                  </a:moveTo>
                  <a:lnTo>
                    <a:pt x="682244" y="41306"/>
                  </a:lnTo>
                  <a:lnTo>
                    <a:pt x="642239" y="89026"/>
                  </a:lnTo>
                  <a:lnTo>
                    <a:pt x="622411" y="152638"/>
                  </a:lnTo>
                  <a:lnTo>
                    <a:pt x="617468" y="192986"/>
                  </a:lnTo>
                  <a:lnTo>
                    <a:pt x="615823" y="239013"/>
                  </a:lnTo>
                  <a:lnTo>
                    <a:pt x="618372" y="293330"/>
                  </a:lnTo>
                  <a:lnTo>
                    <a:pt x="626030" y="340074"/>
                  </a:lnTo>
                  <a:lnTo>
                    <a:pt x="638808" y="379245"/>
                  </a:lnTo>
                  <a:lnTo>
                    <a:pt x="672338" y="427847"/>
                  </a:lnTo>
                  <a:lnTo>
                    <a:pt x="712152" y="447278"/>
                  </a:lnTo>
                  <a:lnTo>
                    <a:pt x="736346" y="449706"/>
                  </a:lnTo>
                  <a:lnTo>
                    <a:pt x="752873" y="448659"/>
                  </a:lnTo>
                  <a:lnTo>
                    <a:pt x="794004" y="432942"/>
                  </a:lnTo>
                  <a:lnTo>
                    <a:pt x="820166" y="405145"/>
                  </a:lnTo>
                  <a:lnTo>
                    <a:pt x="839851" y="364489"/>
                  </a:lnTo>
                  <a:lnTo>
                    <a:pt x="852138" y="310292"/>
                  </a:lnTo>
                  <a:lnTo>
                    <a:pt x="856233" y="241807"/>
                  </a:lnTo>
                  <a:lnTo>
                    <a:pt x="855186" y="199588"/>
                  </a:lnTo>
                  <a:lnTo>
                    <a:pt x="846804" y="132151"/>
                  </a:lnTo>
                  <a:lnTo>
                    <a:pt x="830516" y="86266"/>
                  </a:lnTo>
                  <a:lnTo>
                    <a:pt x="809180" y="54695"/>
                  </a:lnTo>
                  <a:lnTo>
                    <a:pt x="768905" y="30035"/>
                  </a:lnTo>
                  <a:lnTo>
                    <a:pt x="737108" y="25400"/>
                  </a:lnTo>
                  <a:close/>
                </a:path>
                <a:path w="4605020" h="475615">
                  <a:moveTo>
                    <a:pt x="4135501" y="10413"/>
                  </a:moveTo>
                  <a:lnTo>
                    <a:pt x="4296537" y="10413"/>
                  </a:lnTo>
                  <a:lnTo>
                    <a:pt x="4520565" y="291973"/>
                  </a:lnTo>
                  <a:lnTo>
                    <a:pt x="4520565" y="96774"/>
                  </a:lnTo>
                  <a:lnTo>
                    <a:pt x="4513974" y="50339"/>
                  </a:lnTo>
                  <a:lnTo>
                    <a:pt x="4472483" y="23687"/>
                  </a:lnTo>
                  <a:lnTo>
                    <a:pt x="4454906" y="22732"/>
                  </a:lnTo>
                  <a:lnTo>
                    <a:pt x="4454906" y="10413"/>
                  </a:lnTo>
                  <a:lnTo>
                    <a:pt x="4604893" y="10413"/>
                  </a:lnTo>
                  <a:lnTo>
                    <a:pt x="4604893" y="22732"/>
                  </a:lnTo>
                  <a:lnTo>
                    <a:pt x="4591698" y="24757"/>
                  </a:lnTo>
                  <a:lnTo>
                    <a:pt x="4580874" y="27019"/>
                  </a:lnTo>
                  <a:lnTo>
                    <a:pt x="4550918" y="51434"/>
                  </a:lnTo>
                  <a:lnTo>
                    <a:pt x="4545330" y="96774"/>
                  </a:lnTo>
                  <a:lnTo>
                    <a:pt x="4545330" y="474852"/>
                  </a:lnTo>
                  <a:lnTo>
                    <a:pt x="4533900" y="474852"/>
                  </a:lnTo>
                  <a:lnTo>
                    <a:pt x="4226941" y="96774"/>
                  </a:lnTo>
                  <a:lnTo>
                    <a:pt x="4226941" y="385444"/>
                  </a:lnTo>
                  <a:lnTo>
                    <a:pt x="4237013" y="429825"/>
                  </a:lnTo>
                  <a:lnTo>
                    <a:pt x="4274601" y="451135"/>
                  </a:lnTo>
                  <a:lnTo>
                    <a:pt x="4296537" y="451992"/>
                  </a:lnTo>
                  <a:lnTo>
                    <a:pt x="4296537" y="464438"/>
                  </a:lnTo>
                  <a:lnTo>
                    <a:pt x="4135501" y="464438"/>
                  </a:lnTo>
                  <a:lnTo>
                    <a:pt x="4135501" y="451992"/>
                  </a:lnTo>
                  <a:lnTo>
                    <a:pt x="4152836" y="450949"/>
                  </a:lnTo>
                  <a:lnTo>
                    <a:pt x="4167314" y="448024"/>
                  </a:lnTo>
                  <a:lnTo>
                    <a:pt x="4198731" y="416321"/>
                  </a:lnTo>
                  <a:lnTo>
                    <a:pt x="4202430" y="385444"/>
                  </a:lnTo>
                  <a:lnTo>
                    <a:pt x="4202430" y="64896"/>
                  </a:lnTo>
                  <a:lnTo>
                    <a:pt x="4172989" y="32722"/>
                  </a:lnTo>
                  <a:lnTo>
                    <a:pt x="4135501" y="22732"/>
                  </a:lnTo>
                  <a:lnTo>
                    <a:pt x="4135501" y="10413"/>
                  </a:lnTo>
                  <a:close/>
                </a:path>
                <a:path w="4605020" h="475615">
                  <a:moveTo>
                    <a:pt x="3339338" y="10413"/>
                  </a:moveTo>
                  <a:lnTo>
                    <a:pt x="3576828" y="10413"/>
                  </a:lnTo>
                  <a:lnTo>
                    <a:pt x="3576828" y="22732"/>
                  </a:lnTo>
                  <a:lnTo>
                    <a:pt x="3561715" y="22732"/>
                  </a:lnTo>
                  <a:lnTo>
                    <a:pt x="3552307" y="23183"/>
                  </a:lnTo>
                  <a:lnTo>
                    <a:pt x="3516249" y="45846"/>
                  </a:lnTo>
                  <a:lnTo>
                    <a:pt x="3512566" y="88011"/>
                  </a:lnTo>
                  <a:lnTo>
                    <a:pt x="3512566" y="386714"/>
                  </a:lnTo>
                  <a:lnTo>
                    <a:pt x="3516376" y="430275"/>
                  </a:lnTo>
                  <a:lnTo>
                    <a:pt x="3552670" y="451588"/>
                  </a:lnTo>
                  <a:lnTo>
                    <a:pt x="3561715" y="451992"/>
                  </a:lnTo>
                  <a:lnTo>
                    <a:pt x="3576828" y="451992"/>
                  </a:lnTo>
                  <a:lnTo>
                    <a:pt x="3576828" y="464438"/>
                  </a:lnTo>
                  <a:lnTo>
                    <a:pt x="3339338" y="464438"/>
                  </a:lnTo>
                  <a:lnTo>
                    <a:pt x="3339338" y="451992"/>
                  </a:lnTo>
                  <a:lnTo>
                    <a:pt x="3354451" y="451992"/>
                  </a:lnTo>
                  <a:lnTo>
                    <a:pt x="3363858" y="451562"/>
                  </a:lnTo>
                  <a:lnTo>
                    <a:pt x="3399663" y="429005"/>
                  </a:lnTo>
                  <a:lnTo>
                    <a:pt x="3403346" y="386714"/>
                  </a:lnTo>
                  <a:lnTo>
                    <a:pt x="3403346" y="88011"/>
                  </a:lnTo>
                  <a:lnTo>
                    <a:pt x="3399663" y="44576"/>
                  </a:lnTo>
                  <a:lnTo>
                    <a:pt x="3363497" y="23139"/>
                  </a:lnTo>
                  <a:lnTo>
                    <a:pt x="3354451" y="22732"/>
                  </a:lnTo>
                  <a:lnTo>
                    <a:pt x="3339338" y="22732"/>
                  </a:lnTo>
                  <a:lnTo>
                    <a:pt x="3339338" y="10413"/>
                  </a:lnTo>
                  <a:close/>
                </a:path>
                <a:path w="4605020" h="475615">
                  <a:moveTo>
                    <a:pt x="2465451" y="10413"/>
                  </a:moveTo>
                  <a:lnTo>
                    <a:pt x="2699893" y="10413"/>
                  </a:lnTo>
                  <a:lnTo>
                    <a:pt x="2699893" y="22732"/>
                  </a:lnTo>
                  <a:lnTo>
                    <a:pt x="2688082" y="22732"/>
                  </a:lnTo>
                  <a:lnTo>
                    <a:pt x="2675888" y="23088"/>
                  </a:lnTo>
                  <a:lnTo>
                    <a:pt x="2637663" y="43561"/>
                  </a:lnTo>
                  <a:lnTo>
                    <a:pt x="2633472" y="92075"/>
                  </a:lnTo>
                  <a:lnTo>
                    <a:pt x="2633472" y="314451"/>
                  </a:lnTo>
                  <a:lnTo>
                    <a:pt x="2635821" y="365061"/>
                  </a:lnTo>
                  <a:lnTo>
                    <a:pt x="2648075" y="404576"/>
                  </a:lnTo>
                  <a:lnTo>
                    <a:pt x="2684285" y="433657"/>
                  </a:lnTo>
                  <a:lnTo>
                    <a:pt x="2726309" y="440943"/>
                  </a:lnTo>
                  <a:lnTo>
                    <a:pt x="2744023" y="439918"/>
                  </a:lnTo>
                  <a:lnTo>
                    <a:pt x="2789047" y="424433"/>
                  </a:lnTo>
                  <a:lnTo>
                    <a:pt x="2820622" y="392501"/>
                  </a:lnTo>
                  <a:lnTo>
                    <a:pt x="2837624" y="338788"/>
                  </a:lnTo>
                  <a:lnTo>
                    <a:pt x="2840863" y="277240"/>
                  </a:lnTo>
                  <a:lnTo>
                    <a:pt x="2840863" y="92075"/>
                  </a:lnTo>
                  <a:lnTo>
                    <a:pt x="2834386" y="48513"/>
                  </a:lnTo>
                  <a:lnTo>
                    <a:pt x="2800207" y="24653"/>
                  </a:lnTo>
                  <a:lnTo>
                    <a:pt x="2775839" y="22732"/>
                  </a:lnTo>
                  <a:lnTo>
                    <a:pt x="2775839" y="10413"/>
                  </a:lnTo>
                  <a:lnTo>
                    <a:pt x="2932938" y="10413"/>
                  </a:lnTo>
                  <a:lnTo>
                    <a:pt x="2932938" y="22732"/>
                  </a:lnTo>
                  <a:lnTo>
                    <a:pt x="2923540" y="22732"/>
                  </a:lnTo>
                  <a:lnTo>
                    <a:pt x="2914397" y="23211"/>
                  </a:lnTo>
                  <a:lnTo>
                    <a:pt x="2876553" y="46356"/>
                  </a:lnTo>
                  <a:lnTo>
                    <a:pt x="2868930" y="92075"/>
                  </a:lnTo>
                  <a:lnTo>
                    <a:pt x="2868930" y="264540"/>
                  </a:lnTo>
                  <a:lnTo>
                    <a:pt x="2868265" y="301761"/>
                  </a:lnTo>
                  <a:lnTo>
                    <a:pt x="2862982" y="359535"/>
                  </a:lnTo>
                  <a:lnTo>
                    <a:pt x="2851245" y="397472"/>
                  </a:lnTo>
                  <a:lnTo>
                    <a:pt x="2825527" y="430099"/>
                  </a:lnTo>
                  <a:lnTo>
                    <a:pt x="2784691" y="458390"/>
                  </a:lnTo>
                  <a:lnTo>
                    <a:pt x="2728926" y="473249"/>
                  </a:lnTo>
                  <a:lnTo>
                    <a:pt x="2695448" y="475106"/>
                  </a:lnTo>
                  <a:lnTo>
                    <a:pt x="2667682" y="474128"/>
                  </a:lnTo>
                  <a:lnTo>
                    <a:pt x="2622153" y="466266"/>
                  </a:lnTo>
                  <a:lnTo>
                    <a:pt x="2584078" y="447928"/>
                  </a:lnTo>
                  <a:lnTo>
                    <a:pt x="2553079" y="420497"/>
                  </a:lnTo>
                  <a:lnTo>
                    <a:pt x="2534505" y="386300"/>
                  </a:lnTo>
                  <a:lnTo>
                    <a:pt x="2525500" y="341290"/>
                  </a:lnTo>
                  <a:lnTo>
                    <a:pt x="2524379" y="314451"/>
                  </a:lnTo>
                  <a:lnTo>
                    <a:pt x="2524379" y="92075"/>
                  </a:lnTo>
                  <a:lnTo>
                    <a:pt x="2524097" y="74310"/>
                  </a:lnTo>
                  <a:lnTo>
                    <a:pt x="2512060" y="31876"/>
                  </a:lnTo>
                  <a:lnTo>
                    <a:pt x="2465451" y="22732"/>
                  </a:lnTo>
                  <a:lnTo>
                    <a:pt x="2465451" y="10413"/>
                  </a:lnTo>
                  <a:close/>
                </a:path>
                <a:path w="4605020" h="475615">
                  <a:moveTo>
                    <a:pt x="2004821" y="10413"/>
                  </a:moveTo>
                  <a:lnTo>
                    <a:pt x="2247011" y="10413"/>
                  </a:lnTo>
                  <a:lnTo>
                    <a:pt x="2247011" y="22732"/>
                  </a:lnTo>
                  <a:lnTo>
                    <a:pt x="2227199" y="22732"/>
                  </a:lnTo>
                  <a:lnTo>
                    <a:pt x="2217844" y="23183"/>
                  </a:lnTo>
                  <a:lnTo>
                    <a:pt x="2181733" y="45846"/>
                  </a:lnTo>
                  <a:lnTo>
                    <a:pt x="2178050" y="88011"/>
                  </a:lnTo>
                  <a:lnTo>
                    <a:pt x="2178050" y="377316"/>
                  </a:lnTo>
                  <a:lnTo>
                    <a:pt x="2180246" y="415411"/>
                  </a:lnTo>
                  <a:lnTo>
                    <a:pt x="2212038" y="438276"/>
                  </a:lnTo>
                  <a:lnTo>
                    <a:pt x="2238248" y="439038"/>
                  </a:lnTo>
                  <a:lnTo>
                    <a:pt x="2276094" y="439038"/>
                  </a:lnTo>
                  <a:lnTo>
                    <a:pt x="2323582" y="431805"/>
                  </a:lnTo>
                  <a:lnTo>
                    <a:pt x="2358866" y="409860"/>
                  </a:lnTo>
                  <a:lnTo>
                    <a:pt x="2386738" y="370722"/>
                  </a:lnTo>
                  <a:lnTo>
                    <a:pt x="2403399" y="330198"/>
                  </a:lnTo>
                  <a:lnTo>
                    <a:pt x="2411349" y="305053"/>
                  </a:lnTo>
                  <a:lnTo>
                    <a:pt x="2425192" y="305053"/>
                  </a:lnTo>
                  <a:lnTo>
                    <a:pt x="2408047" y="464438"/>
                  </a:lnTo>
                  <a:lnTo>
                    <a:pt x="2004821" y="464438"/>
                  </a:lnTo>
                  <a:lnTo>
                    <a:pt x="2004821" y="451992"/>
                  </a:lnTo>
                  <a:lnTo>
                    <a:pt x="2019935" y="451992"/>
                  </a:lnTo>
                  <a:lnTo>
                    <a:pt x="2029344" y="451562"/>
                  </a:lnTo>
                  <a:lnTo>
                    <a:pt x="2065146" y="429005"/>
                  </a:lnTo>
                  <a:lnTo>
                    <a:pt x="2068830" y="386714"/>
                  </a:lnTo>
                  <a:lnTo>
                    <a:pt x="2068830" y="88011"/>
                  </a:lnTo>
                  <a:lnTo>
                    <a:pt x="2065146" y="44576"/>
                  </a:lnTo>
                  <a:lnTo>
                    <a:pt x="2028981" y="23139"/>
                  </a:lnTo>
                  <a:lnTo>
                    <a:pt x="2019935" y="22732"/>
                  </a:lnTo>
                  <a:lnTo>
                    <a:pt x="2004821" y="22732"/>
                  </a:lnTo>
                  <a:lnTo>
                    <a:pt x="2004821" y="10413"/>
                  </a:lnTo>
                  <a:close/>
                </a:path>
                <a:path w="4605020" h="475615">
                  <a:moveTo>
                    <a:pt x="1011301" y="10413"/>
                  </a:moveTo>
                  <a:lnTo>
                    <a:pt x="1172337" y="10413"/>
                  </a:lnTo>
                  <a:lnTo>
                    <a:pt x="1396365" y="291973"/>
                  </a:lnTo>
                  <a:lnTo>
                    <a:pt x="1396365" y="96774"/>
                  </a:lnTo>
                  <a:lnTo>
                    <a:pt x="1389774" y="50339"/>
                  </a:lnTo>
                  <a:lnTo>
                    <a:pt x="1348283" y="23687"/>
                  </a:lnTo>
                  <a:lnTo>
                    <a:pt x="1330706" y="22732"/>
                  </a:lnTo>
                  <a:lnTo>
                    <a:pt x="1330706" y="10413"/>
                  </a:lnTo>
                  <a:lnTo>
                    <a:pt x="1480693" y="10413"/>
                  </a:lnTo>
                  <a:lnTo>
                    <a:pt x="1480693" y="22732"/>
                  </a:lnTo>
                  <a:lnTo>
                    <a:pt x="1467498" y="24757"/>
                  </a:lnTo>
                  <a:lnTo>
                    <a:pt x="1456674" y="27019"/>
                  </a:lnTo>
                  <a:lnTo>
                    <a:pt x="1426718" y="51434"/>
                  </a:lnTo>
                  <a:lnTo>
                    <a:pt x="1421130" y="96774"/>
                  </a:lnTo>
                  <a:lnTo>
                    <a:pt x="1421130" y="474852"/>
                  </a:lnTo>
                  <a:lnTo>
                    <a:pt x="1409700" y="474852"/>
                  </a:lnTo>
                  <a:lnTo>
                    <a:pt x="1102741" y="96774"/>
                  </a:lnTo>
                  <a:lnTo>
                    <a:pt x="1102741" y="385444"/>
                  </a:lnTo>
                  <a:lnTo>
                    <a:pt x="1112813" y="429825"/>
                  </a:lnTo>
                  <a:lnTo>
                    <a:pt x="1150401" y="451135"/>
                  </a:lnTo>
                  <a:lnTo>
                    <a:pt x="1172337" y="451992"/>
                  </a:lnTo>
                  <a:lnTo>
                    <a:pt x="1172337" y="464438"/>
                  </a:lnTo>
                  <a:lnTo>
                    <a:pt x="1011301" y="464438"/>
                  </a:lnTo>
                  <a:lnTo>
                    <a:pt x="1011301" y="451992"/>
                  </a:lnTo>
                  <a:lnTo>
                    <a:pt x="1028636" y="450949"/>
                  </a:lnTo>
                  <a:lnTo>
                    <a:pt x="1043114" y="448024"/>
                  </a:lnTo>
                  <a:lnTo>
                    <a:pt x="1074531" y="416321"/>
                  </a:lnTo>
                  <a:lnTo>
                    <a:pt x="1078230" y="385444"/>
                  </a:lnTo>
                  <a:lnTo>
                    <a:pt x="1078230" y="64896"/>
                  </a:lnTo>
                  <a:lnTo>
                    <a:pt x="1048789" y="32722"/>
                  </a:lnTo>
                  <a:lnTo>
                    <a:pt x="1011301" y="22732"/>
                  </a:lnTo>
                  <a:lnTo>
                    <a:pt x="1011301" y="10413"/>
                  </a:lnTo>
                  <a:close/>
                </a:path>
                <a:path w="4605020" h="475615">
                  <a:moveTo>
                    <a:pt x="3870579" y="3809"/>
                  </a:moveTo>
                  <a:lnTo>
                    <a:pt x="3918041" y="7927"/>
                  </a:lnTo>
                  <a:lnTo>
                    <a:pt x="3961003" y="19891"/>
                  </a:lnTo>
                  <a:lnTo>
                    <a:pt x="3999487" y="39689"/>
                  </a:lnTo>
                  <a:lnTo>
                    <a:pt x="4033520" y="67309"/>
                  </a:lnTo>
                  <a:lnTo>
                    <a:pt x="4063190" y="103052"/>
                  </a:lnTo>
                  <a:lnTo>
                    <a:pt x="4084383" y="143033"/>
                  </a:lnTo>
                  <a:lnTo>
                    <a:pt x="4097099" y="187253"/>
                  </a:lnTo>
                  <a:lnTo>
                    <a:pt x="4101338" y="235712"/>
                  </a:lnTo>
                  <a:lnTo>
                    <a:pt x="4098172" y="277645"/>
                  </a:lnTo>
                  <a:lnTo>
                    <a:pt x="4088685" y="316960"/>
                  </a:lnTo>
                  <a:lnTo>
                    <a:pt x="4072888" y="353655"/>
                  </a:lnTo>
                  <a:lnTo>
                    <a:pt x="4050792" y="387730"/>
                  </a:lnTo>
                  <a:lnTo>
                    <a:pt x="4013831" y="425829"/>
                  </a:lnTo>
                  <a:lnTo>
                    <a:pt x="3969988" y="453056"/>
                  </a:lnTo>
                  <a:lnTo>
                    <a:pt x="3919239" y="469401"/>
                  </a:lnTo>
                  <a:lnTo>
                    <a:pt x="3861562" y="474852"/>
                  </a:lnTo>
                  <a:lnTo>
                    <a:pt x="3803773" y="469661"/>
                  </a:lnTo>
                  <a:lnTo>
                    <a:pt x="3752913" y="454088"/>
                  </a:lnTo>
                  <a:lnTo>
                    <a:pt x="3709007" y="428132"/>
                  </a:lnTo>
                  <a:lnTo>
                    <a:pt x="3672078" y="391794"/>
                  </a:lnTo>
                  <a:lnTo>
                    <a:pt x="3648908" y="357429"/>
                  </a:lnTo>
                  <a:lnTo>
                    <a:pt x="3632358" y="320039"/>
                  </a:lnTo>
                  <a:lnTo>
                    <a:pt x="3622428" y="279602"/>
                  </a:lnTo>
                  <a:lnTo>
                    <a:pt x="3619119" y="236092"/>
                  </a:lnTo>
                  <a:lnTo>
                    <a:pt x="3623427" y="187612"/>
                  </a:lnTo>
                  <a:lnTo>
                    <a:pt x="3636343" y="143335"/>
                  </a:lnTo>
                  <a:lnTo>
                    <a:pt x="3657855" y="103272"/>
                  </a:lnTo>
                  <a:lnTo>
                    <a:pt x="3687953" y="67437"/>
                  </a:lnTo>
                  <a:lnTo>
                    <a:pt x="3724334" y="38175"/>
                  </a:lnTo>
                  <a:lnTo>
                    <a:pt x="3764692" y="17843"/>
                  </a:lnTo>
                  <a:lnTo>
                    <a:pt x="3809003" y="6465"/>
                  </a:lnTo>
                  <a:lnTo>
                    <a:pt x="3857244" y="4063"/>
                  </a:lnTo>
                  <a:lnTo>
                    <a:pt x="3861689" y="3809"/>
                  </a:lnTo>
                  <a:lnTo>
                    <a:pt x="3866261" y="3809"/>
                  </a:lnTo>
                  <a:lnTo>
                    <a:pt x="3870579" y="3809"/>
                  </a:lnTo>
                  <a:close/>
                </a:path>
                <a:path w="4605020" h="475615">
                  <a:moveTo>
                    <a:pt x="746379" y="3809"/>
                  </a:moveTo>
                  <a:lnTo>
                    <a:pt x="793841" y="7927"/>
                  </a:lnTo>
                  <a:lnTo>
                    <a:pt x="836803" y="19891"/>
                  </a:lnTo>
                  <a:lnTo>
                    <a:pt x="875287" y="39689"/>
                  </a:lnTo>
                  <a:lnTo>
                    <a:pt x="909319" y="67309"/>
                  </a:lnTo>
                  <a:lnTo>
                    <a:pt x="938990" y="103052"/>
                  </a:lnTo>
                  <a:lnTo>
                    <a:pt x="960183" y="143033"/>
                  </a:lnTo>
                  <a:lnTo>
                    <a:pt x="972899" y="187253"/>
                  </a:lnTo>
                  <a:lnTo>
                    <a:pt x="977138" y="235712"/>
                  </a:lnTo>
                  <a:lnTo>
                    <a:pt x="973972" y="277645"/>
                  </a:lnTo>
                  <a:lnTo>
                    <a:pt x="964485" y="316960"/>
                  </a:lnTo>
                  <a:lnTo>
                    <a:pt x="948688" y="353655"/>
                  </a:lnTo>
                  <a:lnTo>
                    <a:pt x="926592" y="387730"/>
                  </a:lnTo>
                  <a:lnTo>
                    <a:pt x="889631" y="425829"/>
                  </a:lnTo>
                  <a:lnTo>
                    <a:pt x="845788" y="453056"/>
                  </a:lnTo>
                  <a:lnTo>
                    <a:pt x="795039" y="469401"/>
                  </a:lnTo>
                  <a:lnTo>
                    <a:pt x="737362" y="474852"/>
                  </a:lnTo>
                  <a:lnTo>
                    <a:pt x="679573" y="469661"/>
                  </a:lnTo>
                  <a:lnTo>
                    <a:pt x="628713" y="454088"/>
                  </a:lnTo>
                  <a:lnTo>
                    <a:pt x="584807" y="428132"/>
                  </a:lnTo>
                  <a:lnTo>
                    <a:pt x="547878" y="391794"/>
                  </a:lnTo>
                  <a:lnTo>
                    <a:pt x="524708" y="357429"/>
                  </a:lnTo>
                  <a:lnTo>
                    <a:pt x="508158" y="320039"/>
                  </a:lnTo>
                  <a:lnTo>
                    <a:pt x="498228" y="279602"/>
                  </a:lnTo>
                  <a:lnTo>
                    <a:pt x="494919" y="236092"/>
                  </a:lnTo>
                  <a:lnTo>
                    <a:pt x="499227" y="187612"/>
                  </a:lnTo>
                  <a:lnTo>
                    <a:pt x="512143" y="143335"/>
                  </a:lnTo>
                  <a:lnTo>
                    <a:pt x="533655" y="103272"/>
                  </a:lnTo>
                  <a:lnTo>
                    <a:pt x="563753" y="67437"/>
                  </a:lnTo>
                  <a:lnTo>
                    <a:pt x="600134" y="38175"/>
                  </a:lnTo>
                  <a:lnTo>
                    <a:pt x="640492" y="17843"/>
                  </a:lnTo>
                  <a:lnTo>
                    <a:pt x="684803" y="6465"/>
                  </a:lnTo>
                  <a:lnTo>
                    <a:pt x="733044" y="4063"/>
                  </a:lnTo>
                  <a:lnTo>
                    <a:pt x="737489" y="3809"/>
                  </a:lnTo>
                  <a:lnTo>
                    <a:pt x="742061" y="3809"/>
                  </a:lnTo>
                  <a:lnTo>
                    <a:pt x="746379" y="3809"/>
                  </a:lnTo>
                  <a:close/>
                </a:path>
                <a:path w="4605020" h="475615">
                  <a:moveTo>
                    <a:pt x="3120771" y="0"/>
                  </a:moveTo>
                  <a:lnTo>
                    <a:pt x="3163697" y="5333"/>
                  </a:lnTo>
                  <a:lnTo>
                    <a:pt x="3202051" y="20192"/>
                  </a:lnTo>
                  <a:lnTo>
                    <a:pt x="3212457" y="25007"/>
                  </a:lnTo>
                  <a:lnTo>
                    <a:pt x="3221196" y="28416"/>
                  </a:lnTo>
                  <a:lnTo>
                    <a:pt x="3228268" y="30444"/>
                  </a:lnTo>
                  <a:lnTo>
                    <a:pt x="3233674" y="31114"/>
                  </a:lnTo>
                  <a:lnTo>
                    <a:pt x="3239389" y="31114"/>
                  </a:lnTo>
                  <a:lnTo>
                    <a:pt x="3256788" y="0"/>
                  </a:lnTo>
                  <a:lnTo>
                    <a:pt x="3266821" y="0"/>
                  </a:lnTo>
                  <a:lnTo>
                    <a:pt x="3270504" y="151383"/>
                  </a:lnTo>
                  <a:lnTo>
                    <a:pt x="3256788" y="151383"/>
                  </a:lnTo>
                  <a:lnTo>
                    <a:pt x="3250148" y="124289"/>
                  </a:lnTo>
                  <a:lnTo>
                    <a:pt x="3239960" y="99980"/>
                  </a:lnTo>
                  <a:lnTo>
                    <a:pt x="3209036" y="59816"/>
                  </a:lnTo>
                  <a:lnTo>
                    <a:pt x="3169475" y="33813"/>
                  </a:lnTo>
                  <a:lnTo>
                    <a:pt x="3126867" y="25145"/>
                  </a:lnTo>
                  <a:lnTo>
                    <a:pt x="3110626" y="26287"/>
                  </a:lnTo>
                  <a:lnTo>
                    <a:pt x="3072765" y="43306"/>
                  </a:lnTo>
                  <a:lnTo>
                    <a:pt x="3052826" y="85343"/>
                  </a:lnTo>
                  <a:lnTo>
                    <a:pt x="3053256" y="92674"/>
                  </a:lnTo>
                  <a:lnTo>
                    <a:pt x="3072463" y="127841"/>
                  </a:lnTo>
                  <a:lnTo>
                    <a:pt x="3117024" y="158591"/>
                  </a:lnTo>
                  <a:lnTo>
                    <a:pt x="3163697" y="182499"/>
                  </a:lnTo>
                  <a:lnTo>
                    <a:pt x="3200272" y="201836"/>
                  </a:lnTo>
                  <a:lnTo>
                    <a:pt x="3253994" y="238845"/>
                  </a:lnTo>
                  <a:lnTo>
                    <a:pt x="3283140" y="274536"/>
                  </a:lnTo>
                  <a:lnTo>
                    <a:pt x="3296856" y="314386"/>
                  </a:lnTo>
                  <a:lnTo>
                    <a:pt x="3298571" y="336168"/>
                  </a:lnTo>
                  <a:lnTo>
                    <a:pt x="3295806" y="363648"/>
                  </a:lnTo>
                  <a:lnTo>
                    <a:pt x="3273657" y="412607"/>
                  </a:lnTo>
                  <a:lnTo>
                    <a:pt x="3230556" y="452068"/>
                  </a:lnTo>
                  <a:lnTo>
                    <a:pt x="3174220" y="472555"/>
                  </a:lnTo>
                  <a:lnTo>
                    <a:pt x="3141599" y="475106"/>
                  </a:lnTo>
                  <a:lnTo>
                    <a:pt x="3131000" y="474843"/>
                  </a:lnTo>
                  <a:lnTo>
                    <a:pt x="3090890" y="468121"/>
                  </a:lnTo>
                  <a:lnTo>
                    <a:pt x="3053207" y="454405"/>
                  </a:lnTo>
                  <a:lnTo>
                    <a:pt x="3045487" y="451479"/>
                  </a:lnTo>
                  <a:lnTo>
                    <a:pt x="3038506" y="449373"/>
                  </a:lnTo>
                  <a:lnTo>
                    <a:pt x="3032240" y="448101"/>
                  </a:lnTo>
                  <a:lnTo>
                    <a:pt x="3026664" y="447675"/>
                  </a:lnTo>
                  <a:lnTo>
                    <a:pt x="3020949" y="447675"/>
                  </a:lnTo>
                  <a:lnTo>
                    <a:pt x="2992501" y="474852"/>
                  </a:lnTo>
                  <a:lnTo>
                    <a:pt x="2980182" y="474852"/>
                  </a:lnTo>
                  <a:lnTo>
                    <a:pt x="2980182" y="303402"/>
                  </a:lnTo>
                  <a:lnTo>
                    <a:pt x="2992501" y="303402"/>
                  </a:lnTo>
                  <a:lnTo>
                    <a:pt x="3001621" y="337381"/>
                  </a:lnTo>
                  <a:lnTo>
                    <a:pt x="3014122" y="367109"/>
                  </a:lnTo>
                  <a:lnTo>
                    <a:pt x="3049270" y="413765"/>
                  </a:lnTo>
                  <a:lnTo>
                    <a:pt x="3092973" y="442229"/>
                  </a:lnTo>
                  <a:lnTo>
                    <a:pt x="3139821" y="451738"/>
                  </a:lnTo>
                  <a:lnTo>
                    <a:pt x="3157632" y="450455"/>
                  </a:lnTo>
                  <a:lnTo>
                    <a:pt x="3199638" y="431291"/>
                  </a:lnTo>
                  <a:lnTo>
                    <a:pt x="3220479" y="396912"/>
                  </a:lnTo>
                  <a:lnTo>
                    <a:pt x="3221863" y="383793"/>
                  </a:lnTo>
                  <a:lnTo>
                    <a:pt x="3221337" y="375769"/>
                  </a:lnTo>
                  <a:lnTo>
                    <a:pt x="3202590" y="337883"/>
                  </a:lnTo>
                  <a:lnTo>
                    <a:pt x="3163316" y="308371"/>
                  </a:lnTo>
                  <a:lnTo>
                    <a:pt x="3125851" y="288670"/>
                  </a:lnTo>
                  <a:lnTo>
                    <a:pt x="3097061" y="274000"/>
                  </a:lnTo>
                  <a:lnTo>
                    <a:pt x="3052484" y="248040"/>
                  </a:lnTo>
                  <a:lnTo>
                    <a:pt x="3012773" y="214074"/>
                  </a:lnTo>
                  <a:lnTo>
                    <a:pt x="2988687" y="175275"/>
                  </a:lnTo>
                  <a:lnTo>
                    <a:pt x="2980436" y="130555"/>
                  </a:lnTo>
                  <a:lnTo>
                    <a:pt x="2982934" y="104429"/>
                  </a:lnTo>
                  <a:lnTo>
                    <a:pt x="3002885" y="58225"/>
                  </a:lnTo>
                  <a:lnTo>
                    <a:pt x="3041528" y="21431"/>
                  </a:lnTo>
                  <a:lnTo>
                    <a:pt x="3091769" y="2381"/>
                  </a:lnTo>
                  <a:lnTo>
                    <a:pt x="3120771" y="0"/>
                  </a:lnTo>
                  <a:close/>
                </a:path>
                <a:path w="4605020" h="475615">
                  <a:moveTo>
                    <a:pt x="1772412" y="0"/>
                  </a:moveTo>
                  <a:lnTo>
                    <a:pt x="1821688" y="5159"/>
                  </a:lnTo>
                  <a:lnTo>
                    <a:pt x="1873631" y="20700"/>
                  </a:lnTo>
                  <a:lnTo>
                    <a:pt x="1887583" y="26015"/>
                  </a:lnTo>
                  <a:lnTo>
                    <a:pt x="1898761" y="29781"/>
                  </a:lnTo>
                  <a:lnTo>
                    <a:pt x="1907153" y="32023"/>
                  </a:lnTo>
                  <a:lnTo>
                    <a:pt x="1912746" y="32765"/>
                  </a:lnTo>
                  <a:lnTo>
                    <a:pt x="1919858" y="32765"/>
                  </a:lnTo>
                  <a:lnTo>
                    <a:pt x="1941576" y="0"/>
                  </a:lnTo>
                  <a:lnTo>
                    <a:pt x="1954657" y="0"/>
                  </a:lnTo>
                  <a:lnTo>
                    <a:pt x="1954657" y="157352"/>
                  </a:lnTo>
                  <a:lnTo>
                    <a:pt x="1941576" y="157352"/>
                  </a:lnTo>
                  <a:lnTo>
                    <a:pt x="1932572" y="128375"/>
                  </a:lnTo>
                  <a:lnTo>
                    <a:pt x="1920414" y="102981"/>
                  </a:lnTo>
                  <a:lnTo>
                    <a:pt x="1886585" y="62991"/>
                  </a:lnTo>
                  <a:lnTo>
                    <a:pt x="1843722" y="38306"/>
                  </a:lnTo>
                  <a:lnTo>
                    <a:pt x="1795526" y="30099"/>
                  </a:lnTo>
                  <a:lnTo>
                    <a:pt x="1774715" y="31624"/>
                  </a:lnTo>
                  <a:lnTo>
                    <a:pt x="1735714" y="43868"/>
                  </a:lnTo>
                  <a:lnTo>
                    <a:pt x="1701002" y="67752"/>
                  </a:lnTo>
                  <a:lnTo>
                    <a:pt x="1675006" y="99704"/>
                  </a:lnTo>
                  <a:lnTo>
                    <a:pt x="1656363" y="144520"/>
                  </a:lnTo>
                  <a:lnTo>
                    <a:pt x="1645834" y="200769"/>
                  </a:lnTo>
                  <a:lnTo>
                    <a:pt x="1644523" y="231012"/>
                  </a:lnTo>
                  <a:lnTo>
                    <a:pt x="1645477" y="260804"/>
                  </a:lnTo>
                  <a:lnTo>
                    <a:pt x="1653149" y="316291"/>
                  </a:lnTo>
                  <a:lnTo>
                    <a:pt x="1668698" y="365535"/>
                  </a:lnTo>
                  <a:lnTo>
                    <a:pt x="1692840" y="403393"/>
                  </a:lnTo>
                  <a:lnTo>
                    <a:pt x="1725767" y="428944"/>
                  </a:lnTo>
                  <a:lnTo>
                    <a:pt x="1768336" y="441759"/>
                  </a:lnTo>
                  <a:lnTo>
                    <a:pt x="1793240" y="443356"/>
                  </a:lnTo>
                  <a:lnTo>
                    <a:pt x="1814218" y="442188"/>
                  </a:lnTo>
                  <a:lnTo>
                    <a:pt x="1853461" y="432802"/>
                  </a:lnTo>
                  <a:lnTo>
                    <a:pt x="1889795" y="413513"/>
                  </a:lnTo>
                  <a:lnTo>
                    <a:pt x="1927411" y="381180"/>
                  </a:lnTo>
                  <a:lnTo>
                    <a:pt x="1946910" y="359917"/>
                  </a:lnTo>
                  <a:lnTo>
                    <a:pt x="1946910" y="399161"/>
                  </a:lnTo>
                  <a:lnTo>
                    <a:pt x="1907968" y="433530"/>
                  </a:lnTo>
                  <a:lnTo>
                    <a:pt x="1867408" y="456945"/>
                  </a:lnTo>
                  <a:lnTo>
                    <a:pt x="1822561" y="470376"/>
                  </a:lnTo>
                  <a:lnTo>
                    <a:pt x="1770761" y="474852"/>
                  </a:lnTo>
                  <a:lnTo>
                    <a:pt x="1735472" y="473021"/>
                  </a:lnTo>
                  <a:lnTo>
                    <a:pt x="1670944" y="458404"/>
                  </a:lnTo>
                  <a:lnTo>
                    <a:pt x="1615078" y="429494"/>
                  </a:lnTo>
                  <a:lnTo>
                    <a:pt x="1571541" y="387671"/>
                  </a:lnTo>
                  <a:lnTo>
                    <a:pt x="1541198" y="334256"/>
                  </a:lnTo>
                  <a:lnTo>
                    <a:pt x="1525906" y="276153"/>
                  </a:lnTo>
                  <a:lnTo>
                    <a:pt x="1524000" y="245744"/>
                  </a:lnTo>
                  <a:lnTo>
                    <a:pt x="1526119" y="213691"/>
                  </a:lnTo>
                  <a:lnTo>
                    <a:pt x="1543073" y="152108"/>
                  </a:lnTo>
                  <a:lnTo>
                    <a:pt x="1576435" y="95049"/>
                  </a:lnTo>
                  <a:lnTo>
                    <a:pt x="1622345" y="49849"/>
                  </a:lnTo>
                  <a:lnTo>
                    <a:pt x="1679043" y="18055"/>
                  </a:lnTo>
                  <a:lnTo>
                    <a:pt x="1740384" y="2002"/>
                  </a:lnTo>
                  <a:lnTo>
                    <a:pt x="1772412" y="0"/>
                  </a:lnTo>
                  <a:close/>
                </a:path>
                <a:path w="4605020" h="475615">
                  <a:moveTo>
                    <a:pt x="248412" y="0"/>
                  </a:moveTo>
                  <a:lnTo>
                    <a:pt x="297688" y="5159"/>
                  </a:lnTo>
                  <a:lnTo>
                    <a:pt x="349631" y="20700"/>
                  </a:lnTo>
                  <a:lnTo>
                    <a:pt x="363583" y="26015"/>
                  </a:lnTo>
                  <a:lnTo>
                    <a:pt x="374761" y="29781"/>
                  </a:lnTo>
                  <a:lnTo>
                    <a:pt x="383153" y="32023"/>
                  </a:lnTo>
                  <a:lnTo>
                    <a:pt x="388747" y="32765"/>
                  </a:lnTo>
                  <a:lnTo>
                    <a:pt x="395859" y="32765"/>
                  </a:lnTo>
                  <a:lnTo>
                    <a:pt x="417576" y="0"/>
                  </a:lnTo>
                  <a:lnTo>
                    <a:pt x="430657" y="0"/>
                  </a:lnTo>
                  <a:lnTo>
                    <a:pt x="430657" y="157352"/>
                  </a:lnTo>
                  <a:lnTo>
                    <a:pt x="417576" y="157352"/>
                  </a:lnTo>
                  <a:lnTo>
                    <a:pt x="408572" y="128375"/>
                  </a:lnTo>
                  <a:lnTo>
                    <a:pt x="396414" y="102981"/>
                  </a:lnTo>
                  <a:lnTo>
                    <a:pt x="362585" y="62991"/>
                  </a:lnTo>
                  <a:lnTo>
                    <a:pt x="319722" y="38306"/>
                  </a:lnTo>
                  <a:lnTo>
                    <a:pt x="271526" y="30099"/>
                  </a:lnTo>
                  <a:lnTo>
                    <a:pt x="250715" y="31624"/>
                  </a:lnTo>
                  <a:lnTo>
                    <a:pt x="211714" y="43868"/>
                  </a:lnTo>
                  <a:lnTo>
                    <a:pt x="177002" y="67752"/>
                  </a:lnTo>
                  <a:lnTo>
                    <a:pt x="151006" y="99704"/>
                  </a:lnTo>
                  <a:lnTo>
                    <a:pt x="132363" y="144520"/>
                  </a:lnTo>
                  <a:lnTo>
                    <a:pt x="121834" y="200769"/>
                  </a:lnTo>
                  <a:lnTo>
                    <a:pt x="120523" y="231012"/>
                  </a:lnTo>
                  <a:lnTo>
                    <a:pt x="121477" y="260804"/>
                  </a:lnTo>
                  <a:lnTo>
                    <a:pt x="129149" y="316291"/>
                  </a:lnTo>
                  <a:lnTo>
                    <a:pt x="144698" y="365535"/>
                  </a:lnTo>
                  <a:lnTo>
                    <a:pt x="168840" y="403393"/>
                  </a:lnTo>
                  <a:lnTo>
                    <a:pt x="201767" y="428944"/>
                  </a:lnTo>
                  <a:lnTo>
                    <a:pt x="244336" y="441759"/>
                  </a:lnTo>
                  <a:lnTo>
                    <a:pt x="269240" y="443356"/>
                  </a:lnTo>
                  <a:lnTo>
                    <a:pt x="290218" y="442188"/>
                  </a:lnTo>
                  <a:lnTo>
                    <a:pt x="329461" y="432802"/>
                  </a:lnTo>
                  <a:lnTo>
                    <a:pt x="365795" y="413513"/>
                  </a:lnTo>
                  <a:lnTo>
                    <a:pt x="403411" y="381180"/>
                  </a:lnTo>
                  <a:lnTo>
                    <a:pt x="422910" y="359917"/>
                  </a:lnTo>
                  <a:lnTo>
                    <a:pt x="422910" y="399161"/>
                  </a:lnTo>
                  <a:lnTo>
                    <a:pt x="383968" y="433530"/>
                  </a:lnTo>
                  <a:lnTo>
                    <a:pt x="343408" y="456945"/>
                  </a:lnTo>
                  <a:lnTo>
                    <a:pt x="298561" y="470376"/>
                  </a:lnTo>
                  <a:lnTo>
                    <a:pt x="246761" y="474852"/>
                  </a:lnTo>
                  <a:lnTo>
                    <a:pt x="211472" y="473021"/>
                  </a:lnTo>
                  <a:lnTo>
                    <a:pt x="146944" y="458404"/>
                  </a:lnTo>
                  <a:lnTo>
                    <a:pt x="91078" y="429494"/>
                  </a:lnTo>
                  <a:lnTo>
                    <a:pt x="47541" y="387671"/>
                  </a:lnTo>
                  <a:lnTo>
                    <a:pt x="17198" y="334256"/>
                  </a:lnTo>
                  <a:lnTo>
                    <a:pt x="1906" y="276153"/>
                  </a:lnTo>
                  <a:lnTo>
                    <a:pt x="0" y="245744"/>
                  </a:lnTo>
                  <a:lnTo>
                    <a:pt x="2119" y="213691"/>
                  </a:lnTo>
                  <a:lnTo>
                    <a:pt x="19073" y="152108"/>
                  </a:lnTo>
                  <a:lnTo>
                    <a:pt x="52435" y="95049"/>
                  </a:lnTo>
                  <a:lnTo>
                    <a:pt x="98345" y="49849"/>
                  </a:lnTo>
                  <a:lnTo>
                    <a:pt x="155043" y="18055"/>
                  </a:lnTo>
                  <a:lnTo>
                    <a:pt x="216384" y="2002"/>
                  </a:lnTo>
                  <a:lnTo>
                    <a:pt x="248412" y="0"/>
                  </a:lnTo>
                  <a:close/>
                </a:path>
              </a:pathLst>
            </a:custGeom>
            <a:ln w="10668">
              <a:solidFill>
                <a:srgbClr val="B433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000999" y="457263"/>
              <a:ext cx="1142999" cy="7604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81000" y="1742058"/>
            <a:ext cx="8457819" cy="38901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Biomedical polymers are essentially a biomaterial,  that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and adapted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medical application.  Biomedical polymer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a beginning  functional, such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being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heart valve and  more interactive purpose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as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hydroxyapatite  coated in implant and such implants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lunching  upwards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twenty </a:t>
            </a:r>
            <a:r>
              <a:rPr sz="2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year.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prostheses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 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implants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made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polymers have been in use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 the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last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decades and there is a continuous  search for more biocompatible and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stronger 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polymer prosthetic</a:t>
            </a:r>
            <a:r>
              <a:rPr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materials.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39</a:t>
            </a:fld>
            <a:endParaRPr spc="-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object 4"/>
            <p:cNvSpPr/>
            <p:nvPr/>
          </p:nvSpPr>
          <p:spPr>
            <a:xfrm>
              <a:off x="1014412" y="0"/>
              <a:ext cx="8129905" cy="6858000"/>
            </a:xfrm>
            <a:custGeom>
              <a:avLst/>
              <a:gdLst/>
              <a:ahLst/>
              <a:cxnLst/>
              <a:rect l="l" t="t" r="r" b="b"/>
              <a:pathLst>
                <a:path w="8129905" h="6858000">
                  <a:moveTo>
                    <a:pt x="8129524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29524" y="6858000"/>
                  </a:lnTo>
                  <a:lnTo>
                    <a:pt x="81295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35736" y="0"/>
              <a:ext cx="155447" cy="68579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9163" y="710183"/>
              <a:ext cx="8619744" cy="12237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3736" y="0"/>
              <a:ext cx="8610600" cy="118872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3359" y="0"/>
              <a:ext cx="8531352" cy="111709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3694" y="449707"/>
              <a:ext cx="7540764" cy="42240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87705" y="434467"/>
              <a:ext cx="7572767" cy="45364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860419" y="2569286"/>
            <a:ext cx="19558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FF00"/>
                </a:solidFill>
                <a:latin typeface="Times New Roman"/>
                <a:cs typeface="Times New Roman"/>
              </a:rPr>
              <a:t>compound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8152638" y="2569286"/>
            <a:ext cx="9150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solidFill>
                  <a:srgbClr val="00FF00"/>
                </a:solidFill>
                <a:latin typeface="Times New Roman"/>
                <a:cs typeface="Times New Roman"/>
              </a:rPr>
              <a:t>from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4</a:t>
            </a:fld>
            <a:endParaRPr spc="-5" dirty="0"/>
          </a:p>
        </p:txBody>
      </p:sp>
      <p:sp>
        <p:nvSpPr>
          <p:cNvPr id="13" name="object 13"/>
          <p:cNvSpPr txBox="1"/>
          <p:nvPr/>
        </p:nvSpPr>
        <p:spPr>
          <a:xfrm>
            <a:off x="6184772" y="2569286"/>
            <a:ext cx="15995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FF00"/>
                </a:solidFill>
                <a:latin typeface="Times New Roman"/>
                <a:cs typeface="Times New Roman"/>
              </a:rPr>
              <a:t>obtained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739" y="2569286"/>
            <a:ext cx="3411854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SzPct val="97222"/>
              <a:buFont typeface="Wingdings"/>
              <a:buChar char=""/>
              <a:tabLst>
                <a:tab pos="377190" algn="l"/>
              </a:tabLst>
            </a:pPr>
            <a:r>
              <a:rPr sz="3600" dirty="0">
                <a:solidFill>
                  <a:srgbClr val="00FF00"/>
                </a:solidFill>
                <a:latin typeface="Times New Roman"/>
                <a:cs typeface="Times New Roman"/>
              </a:rPr>
              <a:t>Macromol</a:t>
            </a:r>
            <a:r>
              <a:rPr sz="3600" spc="-15" dirty="0">
                <a:solidFill>
                  <a:srgbClr val="00FF00"/>
                </a:solidFill>
                <a:latin typeface="Times New Roman"/>
                <a:cs typeface="Times New Roman"/>
              </a:rPr>
              <a:t>e</a:t>
            </a:r>
            <a:r>
              <a:rPr sz="3600" dirty="0">
                <a:solidFill>
                  <a:srgbClr val="00FF00"/>
                </a:solidFill>
                <a:latin typeface="Times New Roman"/>
                <a:cs typeface="Times New Roman"/>
              </a:rPr>
              <a:t>cular  natural</a:t>
            </a:r>
            <a:r>
              <a:rPr sz="3600" spc="-20" dirty="0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00FF00"/>
                </a:solidFill>
                <a:latin typeface="Times New Roman"/>
                <a:cs typeface="Times New Roman"/>
              </a:rPr>
              <a:t>origin.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739" y="4764404"/>
            <a:ext cx="898779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SzPct val="97222"/>
              <a:buFont typeface="Wingdings"/>
              <a:buChar char=""/>
              <a:tabLst>
                <a:tab pos="377190" algn="l"/>
                <a:tab pos="2432685" algn="l"/>
                <a:tab pos="3881120" algn="l"/>
                <a:tab pos="4338320" algn="l"/>
                <a:tab pos="7679055" algn="l"/>
              </a:tabLst>
            </a:pPr>
            <a:r>
              <a:rPr sz="3600" dirty="0">
                <a:solidFill>
                  <a:srgbClr val="FFFF00"/>
                </a:solidFill>
                <a:latin typeface="Times New Roman"/>
                <a:cs typeface="Times New Roman"/>
              </a:rPr>
              <a:t>Chem</a:t>
            </a:r>
            <a:r>
              <a:rPr sz="3600" spc="-15" dirty="0">
                <a:solidFill>
                  <a:srgbClr val="FFFF00"/>
                </a:solidFill>
                <a:latin typeface="Times New Roman"/>
                <a:cs typeface="Times New Roman"/>
              </a:rPr>
              <a:t>i</a:t>
            </a:r>
            <a:r>
              <a:rPr sz="3600" dirty="0">
                <a:solidFill>
                  <a:srgbClr val="FFFF00"/>
                </a:solidFill>
                <a:latin typeface="Times New Roman"/>
                <a:cs typeface="Times New Roman"/>
              </a:rPr>
              <a:t>cal	nature	-	polysaccharides,	protein  and </a:t>
            </a:r>
            <a:r>
              <a:rPr sz="3600" spc="-5" dirty="0">
                <a:solidFill>
                  <a:srgbClr val="FFFF00"/>
                </a:solidFill>
                <a:latin typeface="Times New Roman"/>
                <a:cs typeface="Times New Roman"/>
              </a:rPr>
              <a:t>bacterial</a:t>
            </a:r>
            <a:r>
              <a:rPr sz="3600" spc="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FFFF00"/>
                </a:solidFill>
                <a:latin typeface="Times New Roman"/>
                <a:cs typeface="Times New Roman"/>
              </a:rPr>
              <a:t>polyesters.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35736" y="0"/>
            <a:ext cx="8208645" cy="6858000"/>
            <a:chOff x="935736" y="0"/>
            <a:chExt cx="8208645" cy="6858000"/>
          </a:xfrm>
        </p:grpSpPr>
        <p:sp>
          <p:nvSpPr>
            <p:cNvPr id="4" name="object 4"/>
            <p:cNvSpPr/>
            <p:nvPr/>
          </p:nvSpPr>
          <p:spPr>
            <a:xfrm>
              <a:off x="1014412" y="0"/>
              <a:ext cx="8129905" cy="6858000"/>
            </a:xfrm>
            <a:custGeom>
              <a:avLst/>
              <a:gdLst/>
              <a:ahLst/>
              <a:cxnLst/>
              <a:rect l="l" t="t" r="r" b="b"/>
              <a:pathLst>
                <a:path w="8129905" h="6858000">
                  <a:moveTo>
                    <a:pt x="8129524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29524" y="6858000"/>
                  </a:lnTo>
                  <a:lnTo>
                    <a:pt x="81295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35736" y="0"/>
              <a:ext cx="155447" cy="68579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14412" y="0"/>
              <a:ext cx="73025" cy="6858000"/>
            </a:xfrm>
            <a:custGeom>
              <a:avLst/>
              <a:gdLst/>
              <a:ahLst/>
              <a:cxnLst/>
              <a:rect l="l" t="t" r="r" b="b"/>
              <a:pathLst>
                <a:path w="73025" h="6858000">
                  <a:moveTo>
                    <a:pt x="73025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025" y="6858000"/>
                  </a:lnTo>
                  <a:lnTo>
                    <a:pt x="730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0" y="685800"/>
              <a:ext cx="7162800" cy="55245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40</a:t>
            </a:fld>
            <a:endParaRPr spc="-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6800" y="1371600"/>
            <a:ext cx="7259955" cy="389762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700"/>
              </a:spcBef>
              <a:buClr>
                <a:srgbClr val="B83C68"/>
              </a:buClr>
              <a:buSzPct val="80357"/>
              <a:buFont typeface="Wingdings"/>
              <a:buChar char=""/>
              <a:tabLst>
                <a:tab pos="296545" algn="l"/>
              </a:tabLst>
            </a:pP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Flexibility;</a:t>
            </a:r>
            <a:endParaRPr sz="2800" dirty="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spcBef>
                <a:spcPts val="605"/>
              </a:spcBef>
              <a:buClr>
                <a:srgbClr val="B83C68"/>
              </a:buClr>
              <a:buSzPct val="80357"/>
              <a:buFont typeface="Wingdings"/>
              <a:buChar char=""/>
              <a:tabLst>
                <a:tab pos="296545" algn="l"/>
              </a:tabLst>
            </a:pP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Resistance to biochemical</a:t>
            </a:r>
            <a:r>
              <a:rPr sz="2800" spc="-3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attack;</a:t>
            </a:r>
            <a:endParaRPr sz="2800" dirty="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B83C68"/>
              </a:buClr>
              <a:buSzPct val="80357"/>
              <a:buFont typeface="Wingdings"/>
              <a:buChar char=""/>
              <a:tabLst>
                <a:tab pos="296545" algn="l"/>
              </a:tabLst>
            </a:pPr>
            <a:r>
              <a:rPr sz="2800" spc="-5" dirty="0">
                <a:solidFill>
                  <a:srgbClr val="FF0066"/>
                </a:solidFill>
                <a:latin typeface="Times New Roman"/>
                <a:cs typeface="Times New Roman"/>
              </a:rPr>
              <a:t>Good biocompatibility;</a:t>
            </a:r>
            <a:endParaRPr sz="2800" dirty="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B83C68"/>
              </a:buClr>
              <a:buSzPct val="80357"/>
              <a:buFont typeface="Wingdings"/>
              <a:buChar char=""/>
              <a:tabLst>
                <a:tab pos="296545" algn="l"/>
              </a:tabLst>
            </a:pP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Light</a:t>
            </a:r>
            <a:r>
              <a:rPr sz="2800" spc="-1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weight;</a:t>
            </a:r>
            <a:endParaRPr sz="2800" dirty="0">
              <a:latin typeface="Times New Roman"/>
              <a:cs typeface="Times New Roman"/>
            </a:endParaRPr>
          </a:p>
          <a:p>
            <a:pPr marL="295910" marR="5080" indent="-283845">
              <a:lnSpc>
                <a:spcPct val="100000"/>
              </a:lnSpc>
              <a:spcBef>
                <a:spcPts val="600"/>
              </a:spcBef>
              <a:buClr>
                <a:srgbClr val="B83C68"/>
              </a:buClr>
              <a:buSzPct val="80357"/>
              <a:buFont typeface="Wingdings"/>
              <a:buChar char=""/>
              <a:tabLst>
                <a:tab pos="296545" algn="l"/>
              </a:tabLst>
            </a:pPr>
            <a:r>
              <a:rPr sz="2800" spc="-25" dirty="0">
                <a:solidFill>
                  <a:srgbClr val="FF0066"/>
                </a:solidFill>
                <a:latin typeface="Times New Roman"/>
                <a:cs typeface="Times New Roman"/>
              </a:rPr>
              <a:t>Available </a:t>
            </a:r>
            <a:r>
              <a:rPr sz="2800" spc="-10" dirty="0">
                <a:solidFill>
                  <a:srgbClr val="FF0066"/>
                </a:solidFill>
                <a:latin typeface="Times New Roman"/>
                <a:cs typeface="Times New Roman"/>
              </a:rPr>
              <a:t>in </a:t>
            </a:r>
            <a:r>
              <a:rPr sz="2800" spc="-5" dirty="0">
                <a:solidFill>
                  <a:srgbClr val="FF0066"/>
                </a:solidFill>
                <a:latin typeface="Times New Roman"/>
                <a:cs typeface="Times New Roman"/>
              </a:rPr>
              <a:t>a wide variety </a:t>
            </a:r>
            <a:r>
              <a:rPr sz="2800" dirty="0">
                <a:solidFill>
                  <a:srgbClr val="FF0066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srgbClr val="FF0066"/>
                </a:solidFill>
                <a:latin typeface="Times New Roman"/>
                <a:cs typeface="Times New Roman"/>
              </a:rPr>
              <a:t>compositions with  adequate physical and </a:t>
            </a:r>
            <a:r>
              <a:rPr sz="2800" spc="-10" dirty="0">
                <a:solidFill>
                  <a:srgbClr val="FF0066"/>
                </a:solidFill>
                <a:latin typeface="Times New Roman"/>
                <a:cs typeface="Times New Roman"/>
              </a:rPr>
              <a:t>mechanical </a:t>
            </a:r>
            <a:r>
              <a:rPr sz="2800" spc="-5" dirty="0">
                <a:solidFill>
                  <a:srgbClr val="FF0066"/>
                </a:solidFill>
                <a:latin typeface="Times New Roman"/>
                <a:cs typeface="Times New Roman"/>
              </a:rPr>
              <a:t>properties</a:t>
            </a:r>
            <a:r>
              <a:rPr sz="2800" spc="3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0066"/>
                </a:solidFill>
                <a:latin typeface="Times New Roman"/>
                <a:cs typeface="Times New Roman"/>
              </a:rPr>
              <a:t>and</a:t>
            </a:r>
            <a:endParaRPr sz="2800" dirty="0">
              <a:latin typeface="Times New Roman"/>
              <a:cs typeface="Times New Roman"/>
            </a:endParaRPr>
          </a:p>
          <a:p>
            <a:pPr marL="295910" marR="5080" indent="-283845">
              <a:lnSpc>
                <a:spcPct val="100000"/>
              </a:lnSpc>
              <a:spcBef>
                <a:spcPts val="600"/>
              </a:spcBef>
              <a:buClr>
                <a:srgbClr val="B83C68"/>
              </a:buClr>
              <a:buSzPct val="80357"/>
              <a:buFont typeface="Wingdings"/>
              <a:buChar char=""/>
              <a:tabLst>
                <a:tab pos="296545" algn="l"/>
                <a:tab pos="1009015" algn="l"/>
                <a:tab pos="1486535" algn="l"/>
                <a:tab pos="2456815" algn="l"/>
                <a:tab pos="4552950" algn="l"/>
                <a:tab pos="5249545" algn="l"/>
                <a:tab pos="6615430" algn="l"/>
              </a:tabLst>
            </a:pPr>
            <a:r>
              <a:rPr sz="2800" spc="-10" dirty="0">
                <a:solidFill>
                  <a:srgbClr val="0000CC"/>
                </a:solidFill>
                <a:latin typeface="Times New Roman"/>
                <a:cs typeface="Times New Roman"/>
              </a:rPr>
              <a:t>Ca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n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	b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e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easily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	</a:t>
            </a:r>
            <a:r>
              <a:rPr sz="2800" spc="-20" dirty="0">
                <a:solidFill>
                  <a:srgbClr val="0000CC"/>
                </a:solidFill>
                <a:latin typeface="Times New Roman"/>
                <a:cs typeface="Times New Roman"/>
              </a:rPr>
              <a:t>m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an</a:t>
            </a:r>
            <a:r>
              <a:rPr sz="2800" spc="10" dirty="0">
                <a:solidFill>
                  <a:srgbClr val="0000CC"/>
                </a:solidFill>
                <a:latin typeface="Times New Roman"/>
                <a:cs typeface="Times New Roman"/>
              </a:rPr>
              <a:t>u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factured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i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n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to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p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r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odu</a:t>
            </a:r>
            <a:r>
              <a:rPr sz="2800" spc="-20" dirty="0">
                <a:solidFill>
                  <a:srgbClr val="0000CC"/>
                </a:solidFill>
                <a:latin typeface="Times New Roman"/>
                <a:cs typeface="Times New Roman"/>
              </a:rPr>
              <a:t>c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ts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with  the desired</a:t>
            </a:r>
            <a:r>
              <a:rPr sz="2800" spc="-3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shape.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66825" y="321005"/>
            <a:ext cx="76758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001F5F"/>
                </a:solidFill>
              </a:rPr>
              <a:t>Properties </a:t>
            </a:r>
            <a:r>
              <a:rPr spc="-5" dirty="0">
                <a:solidFill>
                  <a:srgbClr val="001F5F"/>
                </a:solidFill>
              </a:rPr>
              <a:t>Of Biomedical</a:t>
            </a:r>
            <a:r>
              <a:rPr spc="25" dirty="0">
                <a:solidFill>
                  <a:srgbClr val="001F5F"/>
                </a:solidFill>
              </a:rPr>
              <a:t> </a:t>
            </a:r>
            <a:r>
              <a:rPr spc="-5" dirty="0">
                <a:solidFill>
                  <a:srgbClr val="001F5F"/>
                </a:solidFill>
              </a:rPr>
              <a:t>Polymers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5</a:t>
            </a:fld>
            <a:endParaRPr spc="-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4602" y="546295"/>
            <a:ext cx="2962275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sz="3600" spc="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3600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ficat</a:t>
            </a:r>
            <a:r>
              <a:rPr sz="3600" spc="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3600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6</a:t>
            </a:fld>
            <a:endParaRPr spc="-5" dirty="0"/>
          </a:p>
        </p:txBody>
      </p:sp>
      <p:grpSp>
        <p:nvGrpSpPr>
          <p:cNvPr id="3" name="object 3"/>
          <p:cNvGrpSpPr/>
          <p:nvPr/>
        </p:nvGrpSpPr>
        <p:grpSpPr>
          <a:xfrm>
            <a:off x="3019171" y="1554306"/>
            <a:ext cx="3067304" cy="2225675"/>
            <a:chOff x="3019171" y="1609724"/>
            <a:chExt cx="3067304" cy="2225675"/>
          </a:xfrm>
        </p:grpSpPr>
        <p:sp>
          <p:nvSpPr>
            <p:cNvPr id="5" name="object 5"/>
            <p:cNvSpPr/>
            <p:nvPr/>
          </p:nvSpPr>
          <p:spPr>
            <a:xfrm>
              <a:off x="3019171" y="3157854"/>
              <a:ext cx="2847340" cy="677545"/>
            </a:xfrm>
            <a:custGeom>
              <a:avLst/>
              <a:gdLst/>
              <a:ahLst/>
              <a:cxnLst/>
              <a:rect l="l" t="t" r="r" b="b"/>
              <a:pathLst>
                <a:path w="2847340" h="677545">
                  <a:moveTo>
                    <a:pt x="1423416" y="0"/>
                  </a:moveTo>
                  <a:lnTo>
                    <a:pt x="1423416" y="461645"/>
                  </a:lnTo>
                  <a:lnTo>
                    <a:pt x="2846832" y="461645"/>
                  </a:lnTo>
                  <a:lnTo>
                    <a:pt x="2846832" y="677418"/>
                  </a:lnTo>
                </a:path>
                <a:path w="2847340" h="677545">
                  <a:moveTo>
                    <a:pt x="1423416" y="0"/>
                  </a:moveTo>
                  <a:lnTo>
                    <a:pt x="1423416" y="461645"/>
                  </a:lnTo>
                  <a:lnTo>
                    <a:pt x="0" y="461645"/>
                  </a:lnTo>
                  <a:lnTo>
                    <a:pt x="0" y="677418"/>
                  </a:lnTo>
                </a:path>
              </a:pathLst>
            </a:custGeom>
            <a:ln w="25400">
              <a:solidFill>
                <a:srgbClr val="922E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81350" y="1609724"/>
              <a:ext cx="2505075" cy="16573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00425" y="1847849"/>
              <a:ext cx="2686050" cy="16668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717163" y="2156536"/>
            <a:ext cx="1970405" cy="934719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69545" marR="5080" indent="-157480">
              <a:lnSpc>
                <a:spcPts val="3310"/>
              </a:lnSpc>
              <a:spcBef>
                <a:spcPts val="655"/>
              </a:spcBef>
            </a:pPr>
            <a:r>
              <a:rPr sz="3200" b="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Biome</a:t>
            </a:r>
            <a:r>
              <a:rPr sz="3200" b="1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</a:t>
            </a:r>
            <a:r>
              <a:rPr sz="3200" b="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ical </a:t>
            </a:r>
            <a:r>
              <a:rPr sz="3200" b="1" dirty="0">
                <a:latin typeface="Times New Roman"/>
                <a:cs typeface="Times New Roman"/>
              </a:rPr>
              <a:t> </a:t>
            </a:r>
            <a:r>
              <a:rPr sz="3200" b="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Polymers</a:t>
            </a:r>
            <a:endParaRPr sz="3200" dirty="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762125" y="3771900"/>
            <a:ext cx="2771775" cy="1905000"/>
            <a:chOff x="1762125" y="3771900"/>
            <a:chExt cx="2771775" cy="1905000"/>
          </a:xfrm>
        </p:grpSpPr>
        <p:sp>
          <p:nvSpPr>
            <p:cNvPr id="10" name="object 10"/>
            <p:cNvSpPr/>
            <p:nvPr/>
          </p:nvSpPr>
          <p:spPr>
            <a:xfrm>
              <a:off x="1762125" y="3771900"/>
              <a:ext cx="2505075" cy="164782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19300" y="4010025"/>
              <a:ext cx="2514600" cy="166687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450719" y="4313682"/>
            <a:ext cx="1654810" cy="934719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 marR="5080" indent="135255">
              <a:lnSpc>
                <a:spcPts val="3310"/>
              </a:lnSpc>
              <a:spcBef>
                <a:spcPts val="655"/>
              </a:spcBef>
            </a:pPr>
            <a:r>
              <a:rPr sz="3200" b="1" dirty="0">
                <a:latin typeface="Times New Roman"/>
                <a:cs typeface="Times New Roman"/>
              </a:rPr>
              <a:t>Natural  Pol</a:t>
            </a:r>
            <a:r>
              <a:rPr sz="3200" b="1" spc="5" dirty="0">
                <a:latin typeface="Times New Roman"/>
                <a:cs typeface="Times New Roman"/>
              </a:rPr>
              <a:t>y</a:t>
            </a:r>
            <a:r>
              <a:rPr sz="3200" b="1" dirty="0">
                <a:latin typeface="Times New Roman"/>
                <a:cs typeface="Times New Roman"/>
              </a:rPr>
              <a:t>mers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10100" y="3771900"/>
            <a:ext cx="2771775" cy="1905000"/>
            <a:chOff x="4610100" y="3771900"/>
            <a:chExt cx="2771775" cy="1905000"/>
          </a:xfrm>
        </p:grpSpPr>
        <p:sp>
          <p:nvSpPr>
            <p:cNvPr id="14" name="object 14"/>
            <p:cNvSpPr/>
            <p:nvPr/>
          </p:nvSpPr>
          <p:spPr>
            <a:xfrm>
              <a:off x="4610100" y="3771900"/>
              <a:ext cx="2505075" cy="164782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857750" y="4010025"/>
              <a:ext cx="2524125" cy="166687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297804" y="4313682"/>
            <a:ext cx="1654810" cy="934719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 marR="5080" indent="1270">
              <a:lnSpc>
                <a:spcPts val="3310"/>
              </a:lnSpc>
              <a:spcBef>
                <a:spcPts val="655"/>
              </a:spcBef>
            </a:pPr>
            <a:r>
              <a:rPr sz="3200" b="1" dirty="0">
                <a:latin typeface="Times New Roman"/>
                <a:cs typeface="Times New Roman"/>
              </a:rPr>
              <a:t>Synthetic  Polymers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696200" y="381063"/>
            <a:ext cx="1143000" cy="7604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1940" y="831545"/>
            <a:ext cx="7913370" cy="5613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63650" algn="l"/>
                <a:tab pos="2861310" algn="l"/>
                <a:tab pos="3343910" algn="l"/>
                <a:tab pos="4941570" algn="l"/>
                <a:tab pos="6193155" algn="l"/>
                <a:tab pos="7069455" algn="l"/>
              </a:tabLst>
            </a:pP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N</a:t>
            </a:r>
            <a:r>
              <a:rPr sz="2800" spc="-20" dirty="0">
                <a:solidFill>
                  <a:srgbClr val="0000CC"/>
                </a:solidFill>
                <a:latin typeface="Times New Roman"/>
                <a:cs typeface="Times New Roman"/>
              </a:rPr>
              <a:t>a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tu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r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al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p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o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ly</a:t>
            </a:r>
            <a:r>
              <a:rPr sz="2800" spc="-20" dirty="0">
                <a:solidFill>
                  <a:srgbClr val="0000CC"/>
                </a:solidFill>
                <a:latin typeface="Times New Roman"/>
                <a:cs typeface="Times New Roman"/>
              </a:rPr>
              <a:t>m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ers,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or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p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o</a:t>
            </a:r>
            <a:r>
              <a:rPr sz="2800" spc="-20" dirty="0">
                <a:solidFill>
                  <a:srgbClr val="0000CC"/>
                </a:solidFill>
                <a:latin typeface="Times New Roman"/>
                <a:cs typeface="Times New Roman"/>
              </a:rPr>
              <a:t>l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y</a:t>
            </a:r>
            <a:r>
              <a:rPr sz="2800" spc="-20" dirty="0">
                <a:solidFill>
                  <a:srgbClr val="0000CC"/>
                </a:solidFill>
                <a:latin typeface="Times New Roman"/>
                <a:cs typeface="Times New Roman"/>
              </a:rPr>
              <a:t>m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e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r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s,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deri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2800" spc="-2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from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li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ing</a:t>
            </a:r>
            <a:endParaRPr sz="2800" dirty="0">
              <a:latin typeface="Times New Roman"/>
              <a:cs typeface="Times New Roman"/>
            </a:endParaRPr>
          </a:p>
          <a:p>
            <a:pPr marL="295910" marR="5080">
              <a:lnSpc>
                <a:spcPts val="5720"/>
              </a:lnSpc>
              <a:spcBef>
                <a:spcPts val="580"/>
              </a:spcBef>
              <a:tabLst>
                <a:tab pos="1848485" algn="l"/>
                <a:tab pos="2465070" algn="l"/>
                <a:tab pos="2945130" algn="l"/>
                <a:tab pos="3839210" algn="l"/>
                <a:tab pos="5067935" algn="l"/>
                <a:tab pos="5528310" algn="l"/>
                <a:tab pos="6146165" algn="l"/>
              </a:tabLst>
            </a:pP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cre</a:t>
            </a:r>
            <a:r>
              <a:rPr sz="2800" spc="-2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re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,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are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	o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f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g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r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eat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i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n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terest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in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t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h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e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bio</a:t>
            </a:r>
            <a:r>
              <a:rPr sz="2800" spc="-20" dirty="0">
                <a:solidFill>
                  <a:srgbClr val="0000CC"/>
                </a:solidFill>
                <a:latin typeface="Times New Roman"/>
                <a:cs typeface="Times New Roman"/>
              </a:rPr>
              <a:t>m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aterials 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field.</a:t>
            </a: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2800" b="1" u="heavy" spc="-10" dirty="0">
                <a:solidFill>
                  <a:srgbClr val="A40020"/>
                </a:solidFill>
                <a:uFill>
                  <a:solidFill>
                    <a:srgbClr val="A40020"/>
                  </a:solidFill>
                </a:uFill>
                <a:latin typeface="Times New Roman"/>
                <a:cs typeface="Times New Roman"/>
              </a:rPr>
              <a:t>Properties </a:t>
            </a:r>
            <a:r>
              <a:rPr sz="2800" b="1" u="heavy" dirty="0">
                <a:solidFill>
                  <a:srgbClr val="A40020"/>
                </a:solidFill>
                <a:uFill>
                  <a:solidFill>
                    <a:srgbClr val="A40020"/>
                  </a:solidFill>
                </a:uFill>
                <a:latin typeface="Times New Roman"/>
                <a:cs typeface="Times New Roman"/>
              </a:rPr>
              <a:t>of </a:t>
            </a:r>
            <a:r>
              <a:rPr sz="2800" b="1" u="heavy" spc="-5" dirty="0">
                <a:solidFill>
                  <a:srgbClr val="A40020"/>
                </a:solidFill>
                <a:uFill>
                  <a:solidFill>
                    <a:srgbClr val="A40020"/>
                  </a:solidFill>
                </a:uFill>
                <a:latin typeface="Times New Roman"/>
                <a:cs typeface="Times New Roman"/>
              </a:rPr>
              <a:t>natural</a:t>
            </a:r>
            <a:r>
              <a:rPr sz="2800" b="1" u="heavy" spc="10" dirty="0">
                <a:solidFill>
                  <a:srgbClr val="A40020"/>
                </a:solidFill>
                <a:uFill>
                  <a:solidFill>
                    <a:srgbClr val="A4002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5" dirty="0">
                <a:solidFill>
                  <a:srgbClr val="A40020"/>
                </a:solidFill>
                <a:uFill>
                  <a:solidFill>
                    <a:srgbClr val="A40020"/>
                  </a:solidFill>
                </a:uFill>
                <a:latin typeface="Times New Roman"/>
                <a:cs typeface="Times New Roman"/>
              </a:rPr>
              <a:t>polymers:</a:t>
            </a:r>
            <a:endParaRPr sz="2800" dirty="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spcBef>
                <a:spcPts val="2190"/>
              </a:spcBef>
              <a:buClr>
                <a:srgbClr val="B83C68"/>
              </a:buClr>
              <a:buSzPct val="80357"/>
              <a:buFont typeface="Wingdings"/>
              <a:buChar char=""/>
              <a:tabLst>
                <a:tab pos="296545" algn="l"/>
              </a:tabLst>
            </a:pPr>
            <a:r>
              <a:rPr sz="2800" spc="-5" dirty="0">
                <a:solidFill>
                  <a:srgbClr val="FF0066"/>
                </a:solidFill>
                <a:latin typeface="Times New Roman"/>
                <a:cs typeface="Times New Roman"/>
              </a:rPr>
              <a:t>Biodegradable;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B83C68"/>
              </a:buClr>
              <a:buFont typeface="Wingdings"/>
              <a:buChar char=""/>
            </a:pPr>
            <a:endParaRPr sz="2550" dirty="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spcBef>
                <a:spcPts val="5"/>
              </a:spcBef>
              <a:buClr>
                <a:srgbClr val="B83C68"/>
              </a:buClr>
              <a:buSzPct val="80357"/>
              <a:buFont typeface="Wingdings"/>
              <a:buChar char=""/>
              <a:tabLst>
                <a:tab pos="296545" algn="l"/>
              </a:tabLst>
            </a:pP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Non-toxic/</a:t>
            </a:r>
            <a:r>
              <a:rPr sz="2800" spc="-2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non-inflammatory;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B83C68"/>
              </a:buClr>
              <a:buFont typeface="Wingdings"/>
              <a:buChar char=""/>
            </a:pPr>
            <a:endParaRPr sz="2550" dirty="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buClr>
                <a:srgbClr val="B83C68"/>
              </a:buClr>
              <a:buSzPct val="80357"/>
              <a:buFont typeface="Wingdings"/>
              <a:buChar char=""/>
              <a:tabLst>
                <a:tab pos="296545" algn="l"/>
              </a:tabLst>
            </a:pPr>
            <a:r>
              <a:rPr sz="2800" spc="-5" dirty="0">
                <a:solidFill>
                  <a:srgbClr val="AB1B90"/>
                </a:solidFill>
                <a:latin typeface="Times New Roman"/>
                <a:cs typeface="Times New Roman"/>
              </a:rPr>
              <a:t>Mechanically similar to </a:t>
            </a:r>
            <a:r>
              <a:rPr sz="2800" dirty="0">
                <a:solidFill>
                  <a:srgbClr val="AB1B90"/>
                </a:solidFill>
                <a:latin typeface="Times New Roman"/>
                <a:cs typeface="Times New Roman"/>
              </a:rPr>
              <a:t>the tissue </a:t>
            </a:r>
            <a:r>
              <a:rPr sz="2800" spc="-5" dirty="0">
                <a:solidFill>
                  <a:srgbClr val="AB1B90"/>
                </a:solidFill>
                <a:latin typeface="Times New Roman"/>
                <a:cs typeface="Times New Roman"/>
              </a:rPr>
              <a:t>to </a:t>
            </a:r>
            <a:r>
              <a:rPr sz="2800" dirty="0">
                <a:solidFill>
                  <a:srgbClr val="AB1B90"/>
                </a:solidFill>
                <a:latin typeface="Times New Roman"/>
                <a:cs typeface="Times New Roman"/>
              </a:rPr>
              <a:t>be</a:t>
            </a:r>
            <a:r>
              <a:rPr sz="2800" spc="-50" dirty="0">
                <a:solidFill>
                  <a:srgbClr val="AB1B9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AB1B90"/>
                </a:solidFill>
                <a:latin typeface="Times New Roman"/>
                <a:cs typeface="Times New Roman"/>
              </a:rPr>
              <a:t>replaced;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B83C68"/>
              </a:buClr>
              <a:buFont typeface="Wingdings"/>
              <a:buChar char=""/>
            </a:pPr>
            <a:endParaRPr sz="2550" dirty="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buClr>
                <a:srgbClr val="B83C68"/>
              </a:buClr>
              <a:buSzPct val="80357"/>
              <a:buFont typeface="Wingdings"/>
              <a:buChar char=""/>
              <a:tabLst>
                <a:tab pos="296545" algn="l"/>
              </a:tabLst>
            </a:pPr>
            <a:r>
              <a:rPr sz="2800" spc="-5" dirty="0">
                <a:solidFill>
                  <a:srgbClr val="00AF50"/>
                </a:solidFill>
                <a:latin typeface="Times New Roman"/>
                <a:cs typeface="Times New Roman"/>
              </a:rPr>
              <a:t>Highly</a:t>
            </a:r>
            <a:r>
              <a:rPr sz="2800" spc="-2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porous;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24200" y="295007"/>
            <a:ext cx="3025014" cy="5200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Natural</a:t>
            </a:r>
            <a:r>
              <a:rPr spc="-4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polymers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7</a:t>
            </a:fld>
            <a:endParaRPr spc="-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1" y="1217675"/>
            <a:ext cx="8001000" cy="402533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5910" indent="-283845" algn="just">
              <a:lnSpc>
                <a:spcPct val="100000"/>
              </a:lnSpc>
              <a:spcBef>
                <a:spcPts val="105"/>
              </a:spcBef>
              <a:buClr>
                <a:srgbClr val="B83C68"/>
              </a:buClr>
              <a:buSzPct val="79687"/>
              <a:buFont typeface="Wingdings"/>
              <a:buChar char=""/>
              <a:tabLst>
                <a:tab pos="296545" algn="l"/>
              </a:tabLst>
            </a:pPr>
            <a:r>
              <a:rPr sz="3200" dirty="0">
                <a:solidFill>
                  <a:srgbClr val="660066"/>
                </a:solidFill>
                <a:latin typeface="Times New Roman"/>
                <a:cs typeface="Times New Roman"/>
              </a:rPr>
              <a:t>Encouraging of cell attachments </a:t>
            </a:r>
            <a:r>
              <a:rPr sz="3200" spc="5" dirty="0">
                <a:solidFill>
                  <a:srgbClr val="660066"/>
                </a:solidFill>
                <a:latin typeface="Times New Roman"/>
                <a:cs typeface="Times New Roman"/>
              </a:rPr>
              <a:t>and</a:t>
            </a:r>
            <a:r>
              <a:rPr sz="3200" spc="-95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660066"/>
                </a:solidFill>
                <a:latin typeface="Times New Roman"/>
                <a:cs typeface="Times New Roman"/>
              </a:rPr>
              <a:t>growth;</a:t>
            </a:r>
            <a:endParaRPr sz="3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B83C68"/>
              </a:buClr>
              <a:buFont typeface="Wingdings"/>
              <a:buChar char=""/>
            </a:pPr>
            <a:endParaRPr sz="2850" dirty="0">
              <a:latin typeface="Times New Roman"/>
              <a:cs typeface="Times New Roman"/>
            </a:endParaRPr>
          </a:p>
          <a:p>
            <a:pPr marL="295910" indent="-283845" algn="just">
              <a:lnSpc>
                <a:spcPct val="100000"/>
              </a:lnSpc>
              <a:buClr>
                <a:srgbClr val="B83C68"/>
              </a:buClr>
              <a:buSzPct val="79687"/>
              <a:buFont typeface="Wingdings"/>
              <a:buChar char=""/>
              <a:tabLst>
                <a:tab pos="296545" algn="l"/>
              </a:tabLst>
            </a:pP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Easy </a:t>
            </a:r>
            <a:r>
              <a:rPr sz="3200" spc="5" dirty="0">
                <a:solidFill>
                  <a:srgbClr val="FF0000"/>
                </a:solidFill>
                <a:latin typeface="Times New Roman"/>
                <a:cs typeface="Times New Roman"/>
              </a:rPr>
              <a:t>and cheap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to</a:t>
            </a:r>
            <a:r>
              <a:rPr sz="3200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manufacture</a:t>
            </a:r>
            <a:endParaRPr sz="3200" dirty="0">
              <a:latin typeface="Times New Roman"/>
              <a:cs typeface="Times New Roman"/>
            </a:endParaRPr>
          </a:p>
          <a:p>
            <a:pPr marL="295910" marR="5080" indent="-283845" algn="just">
              <a:lnSpc>
                <a:spcPct val="170000"/>
              </a:lnSpc>
              <a:spcBef>
                <a:spcPts val="600"/>
              </a:spcBef>
              <a:buClr>
                <a:srgbClr val="B83C68"/>
              </a:buClr>
              <a:buSzPct val="79687"/>
              <a:buFont typeface="Wingdings"/>
              <a:buChar char=""/>
              <a:tabLst>
                <a:tab pos="296545" algn="l"/>
              </a:tabLst>
            </a:pPr>
            <a:r>
              <a:rPr sz="3200" dirty="0">
                <a:solidFill>
                  <a:srgbClr val="660066"/>
                </a:solidFill>
                <a:latin typeface="Times New Roman"/>
                <a:cs typeface="Times New Roman"/>
              </a:rPr>
              <a:t>Capable of attachment </a:t>
            </a:r>
            <a:r>
              <a:rPr sz="3200" spc="-10" dirty="0">
                <a:solidFill>
                  <a:srgbClr val="660066"/>
                </a:solidFill>
                <a:latin typeface="Times New Roman"/>
                <a:cs typeface="Times New Roman"/>
              </a:rPr>
              <a:t>with </a:t>
            </a:r>
            <a:r>
              <a:rPr sz="3200" dirty="0">
                <a:solidFill>
                  <a:srgbClr val="660066"/>
                </a:solidFill>
                <a:latin typeface="Times New Roman"/>
                <a:cs typeface="Times New Roman"/>
              </a:rPr>
              <a:t>other </a:t>
            </a:r>
            <a:r>
              <a:rPr sz="32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molecules</a:t>
            </a:r>
            <a:r>
              <a:rPr lang="ar-IQ" sz="32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32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  </a:t>
            </a:r>
            <a:r>
              <a:rPr lang="en-US" sz="32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(</a:t>
            </a:r>
            <a:r>
              <a:rPr sz="32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to </a:t>
            </a:r>
            <a:r>
              <a:rPr sz="3200" dirty="0">
                <a:solidFill>
                  <a:srgbClr val="660066"/>
                </a:solidFill>
                <a:latin typeface="Times New Roman"/>
                <a:cs typeface="Times New Roman"/>
              </a:rPr>
              <a:t>potentially increase </a:t>
            </a:r>
            <a:r>
              <a:rPr sz="3200" spc="-10" dirty="0">
                <a:solidFill>
                  <a:srgbClr val="660066"/>
                </a:solidFill>
                <a:latin typeface="Times New Roman"/>
                <a:cs typeface="Times New Roman"/>
              </a:rPr>
              <a:t>scaffold </a:t>
            </a:r>
            <a:r>
              <a:rPr sz="3200" spc="-5" dirty="0">
                <a:solidFill>
                  <a:srgbClr val="660066"/>
                </a:solidFill>
                <a:latin typeface="Times New Roman"/>
                <a:cs typeface="Times New Roman"/>
              </a:rPr>
              <a:t>interaction  </a:t>
            </a:r>
            <a:r>
              <a:rPr sz="3200" dirty="0">
                <a:solidFill>
                  <a:srgbClr val="660066"/>
                </a:solidFill>
                <a:latin typeface="Times New Roman"/>
                <a:cs typeface="Times New Roman"/>
              </a:rPr>
              <a:t>with normal</a:t>
            </a:r>
            <a:r>
              <a:rPr sz="3200" spc="-50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660066"/>
                </a:solidFill>
                <a:latin typeface="Times New Roman"/>
                <a:cs typeface="Times New Roman"/>
              </a:rPr>
              <a:t>tissue).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01000" y="457263"/>
            <a:ext cx="1142999" cy="760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8</a:t>
            </a:fld>
            <a:endParaRPr spc="-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7417" y="549605"/>
            <a:ext cx="59372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5" dirty="0">
                <a:solidFill>
                  <a:srgbClr val="001F5F"/>
                </a:solidFill>
                <a:latin typeface="Times New Roman"/>
                <a:cs typeface="Times New Roman"/>
              </a:rPr>
              <a:t>Example of natural</a:t>
            </a:r>
            <a:r>
              <a:rPr b="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001F5F"/>
                </a:solidFill>
                <a:latin typeface="Times New Roman"/>
                <a:cs typeface="Times New Roman"/>
              </a:rPr>
              <a:t>polymers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9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1145844" y="2261438"/>
            <a:ext cx="2365375" cy="33178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265" indent="-457200">
              <a:lnSpc>
                <a:spcPct val="100000"/>
              </a:lnSpc>
              <a:spcBef>
                <a:spcPts val="95"/>
              </a:spcBef>
              <a:buClr>
                <a:srgbClr val="B83C68"/>
              </a:buClr>
              <a:buSzPct val="80357"/>
              <a:buAutoNum type="alphaUcPeriod"/>
              <a:tabLst>
                <a:tab pos="469265" algn="l"/>
                <a:tab pos="469900" algn="l"/>
              </a:tabLst>
            </a:pP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Collagen</a:t>
            </a:r>
            <a:endParaRPr sz="2800" dirty="0">
              <a:latin typeface="Times New Roman"/>
              <a:cs typeface="Times New Roman"/>
            </a:endParaRPr>
          </a:p>
          <a:p>
            <a:pPr marL="469265" indent="-457200">
              <a:lnSpc>
                <a:spcPct val="100000"/>
              </a:lnSpc>
              <a:spcBef>
                <a:spcPts val="2280"/>
              </a:spcBef>
              <a:buClr>
                <a:srgbClr val="B83C68"/>
              </a:buClr>
              <a:buSzPct val="80357"/>
              <a:buAutoNum type="alphaUcPeriod"/>
              <a:tabLst>
                <a:tab pos="469265" algn="l"/>
                <a:tab pos="469900" algn="l"/>
              </a:tabLst>
            </a:pPr>
            <a:r>
              <a:rPr sz="2800" spc="-5" dirty="0">
                <a:solidFill>
                  <a:srgbClr val="660066"/>
                </a:solidFill>
                <a:latin typeface="Times New Roman"/>
                <a:cs typeface="Times New Roman"/>
              </a:rPr>
              <a:t>Cellulose</a:t>
            </a:r>
            <a:endParaRPr sz="2800" dirty="0">
              <a:latin typeface="Times New Roman"/>
              <a:cs typeface="Times New Roman"/>
            </a:endParaRPr>
          </a:p>
          <a:p>
            <a:pPr marL="469265" indent="-457200">
              <a:lnSpc>
                <a:spcPct val="100000"/>
              </a:lnSpc>
              <a:spcBef>
                <a:spcPts val="2285"/>
              </a:spcBef>
              <a:buClr>
                <a:srgbClr val="B83C68"/>
              </a:buClr>
              <a:buSzPct val="80357"/>
              <a:buAutoNum type="alphaUcPeriod"/>
              <a:tabLst>
                <a:tab pos="469265" algn="l"/>
                <a:tab pos="469900" algn="l"/>
              </a:tabLst>
            </a:pP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Alginates</a:t>
            </a:r>
            <a:endParaRPr sz="2800" dirty="0">
              <a:latin typeface="Times New Roman"/>
              <a:cs typeface="Times New Roman"/>
            </a:endParaRPr>
          </a:p>
          <a:p>
            <a:pPr marL="469265" indent="-457200">
              <a:lnSpc>
                <a:spcPct val="100000"/>
              </a:lnSpc>
              <a:spcBef>
                <a:spcPts val="2280"/>
              </a:spcBef>
              <a:buClr>
                <a:srgbClr val="B83C68"/>
              </a:buClr>
              <a:buSzPct val="80357"/>
              <a:buAutoNum type="alphaUcPeriod"/>
              <a:tabLst>
                <a:tab pos="469265" algn="l"/>
                <a:tab pos="469900" algn="l"/>
              </a:tabLst>
            </a:pPr>
            <a:r>
              <a:rPr sz="2800" spc="-5" dirty="0">
                <a:solidFill>
                  <a:srgbClr val="660066"/>
                </a:solidFill>
                <a:latin typeface="Times New Roman"/>
                <a:cs typeface="Times New Roman"/>
              </a:rPr>
              <a:t>Dextrans</a:t>
            </a:r>
            <a:r>
              <a:rPr sz="2800" spc="-70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660066"/>
                </a:solidFill>
                <a:latin typeface="Times New Roman"/>
                <a:cs typeface="Times New Roman"/>
              </a:rPr>
              <a:t>and</a:t>
            </a:r>
            <a:endParaRPr sz="2800" dirty="0">
              <a:latin typeface="Times New Roman"/>
              <a:cs typeface="Times New Roman"/>
            </a:endParaRPr>
          </a:p>
          <a:p>
            <a:pPr marL="469265" indent="-457200">
              <a:lnSpc>
                <a:spcPct val="100000"/>
              </a:lnSpc>
              <a:spcBef>
                <a:spcPts val="2280"/>
              </a:spcBef>
              <a:buClr>
                <a:srgbClr val="B83C68"/>
              </a:buClr>
              <a:buSzPct val="80357"/>
              <a:buAutoNum type="alphaUcPeriod"/>
              <a:tabLst>
                <a:tab pos="469265" algn="l"/>
                <a:tab pos="469900" algn="l"/>
              </a:tabLst>
            </a:pP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Chitosan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01000" y="457263"/>
            <a:ext cx="1142999" cy="760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</TotalTime>
  <Words>1217</Words>
  <Application>Microsoft Office PowerPoint</Application>
  <PresentationFormat>On-screen Show (4:3)</PresentationFormat>
  <Paragraphs>270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Arial</vt:lpstr>
      <vt:lpstr>Calibri</vt:lpstr>
      <vt:lpstr>Calibri Light</vt:lpstr>
      <vt:lpstr>Cambria</vt:lpstr>
      <vt:lpstr>Carlito</vt:lpstr>
      <vt:lpstr>Times New Roman</vt:lpstr>
      <vt:lpstr>Verdana</vt:lpstr>
      <vt:lpstr>Wingdings</vt:lpstr>
      <vt:lpstr>Office Theme</vt:lpstr>
      <vt:lpstr>Biomedical Polymers</vt:lpstr>
      <vt:lpstr>CONTENTS</vt:lpstr>
      <vt:lpstr>PowerPoint Presentation</vt:lpstr>
      <vt:lpstr>from</vt:lpstr>
      <vt:lpstr>Properties Of Biomedical Polymers</vt:lpstr>
      <vt:lpstr>Classification</vt:lpstr>
      <vt:lpstr>Natural polymers</vt:lpstr>
      <vt:lpstr>PowerPoint Presentation</vt:lpstr>
      <vt:lpstr>Example of natural polymers</vt:lpstr>
      <vt:lpstr>Collagen</vt:lpstr>
      <vt:lpstr>Chitosan</vt:lpstr>
      <vt:lpstr>Alginate</vt:lpstr>
      <vt:lpstr>Synthetic Polymers</vt:lpstr>
      <vt:lpstr>Applications:</vt:lpstr>
      <vt:lpstr>Synthetic Polymers</vt:lpstr>
      <vt:lpstr>Classification of synthetic polymers</vt:lpstr>
      <vt:lpstr>Biostable Polymers</vt:lpstr>
      <vt:lpstr>PowerPoint Presentation</vt:lpstr>
      <vt:lpstr>Bioerodible Polymers</vt:lpstr>
      <vt:lpstr>Water Soluble Polymers</vt:lpstr>
      <vt:lpstr>Selection Parameters For Biomedical  Polymers</vt:lpstr>
      <vt:lpstr>PowerPoint Presentation</vt:lpstr>
      <vt:lpstr>Application</vt:lpstr>
      <vt:lpstr>PowerPoint Presentation</vt:lpstr>
      <vt:lpstr>PowerPoint Presentation</vt:lpstr>
      <vt:lpstr>Artificial Heart</vt:lpstr>
      <vt:lpstr>Artificial Heart</vt:lpstr>
      <vt:lpstr>ABIO HEART</vt:lpstr>
      <vt:lpstr>Heart Pump Designs</vt:lpstr>
      <vt:lpstr>Bones, Joints, And Teeth</vt:lpstr>
      <vt:lpstr>Contact Lenses And Intraocula Lenses</vt:lpstr>
      <vt:lpstr>Artificial Kidney And Hemodialysis</vt:lpstr>
      <vt:lpstr>Oxygen-Transport Membranes</vt:lpstr>
      <vt:lpstr>PowerPoint Presentation</vt:lpstr>
      <vt:lpstr>Drug release by diffusion</vt:lpstr>
      <vt:lpstr>Drug release by erosion</vt:lpstr>
      <vt:lpstr>Bulk erosion</vt:lpstr>
      <vt:lpstr>Surface erosion (e.g., polyanhydrides)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Biomedical Polymers</dc:title>
  <dc:creator>ABBAS- ALBAWEE</dc:creator>
  <cp:lastModifiedBy>Maher</cp:lastModifiedBy>
  <cp:revision>12</cp:revision>
  <dcterms:created xsi:type="dcterms:W3CDTF">2021-02-12T19:32:26Z</dcterms:created>
  <dcterms:modified xsi:type="dcterms:W3CDTF">2021-03-16T06:55:36Z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2014-04-03T00:00:00Z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2021-02-12T00:00:00Z</vt:filetime>
  </property>
</Properties>
</file>